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256" r:id="rId3"/>
    <p:sldId id="258" r:id="rId4"/>
    <p:sldId id="257" r:id="rId5"/>
    <p:sldId id="365" r:id="rId6"/>
    <p:sldId id="366" r:id="rId7"/>
    <p:sldId id="367" r:id="rId8"/>
    <p:sldId id="369" r:id="rId9"/>
    <p:sldId id="421" r:id="rId10"/>
    <p:sldId id="370" r:id="rId11"/>
    <p:sldId id="371" r:id="rId12"/>
    <p:sldId id="414" r:id="rId13"/>
    <p:sldId id="376" r:id="rId14"/>
    <p:sldId id="284" r:id="rId15"/>
    <p:sldId id="379" r:id="rId16"/>
    <p:sldId id="389" r:id="rId17"/>
    <p:sldId id="382" r:id="rId18"/>
    <p:sldId id="383" r:id="rId19"/>
    <p:sldId id="424" r:id="rId20"/>
    <p:sldId id="416" r:id="rId21"/>
    <p:sldId id="417" r:id="rId22"/>
    <p:sldId id="418" r:id="rId23"/>
    <p:sldId id="386" r:id="rId24"/>
    <p:sldId id="419" r:id="rId25"/>
    <p:sldId id="385" r:id="rId26"/>
    <p:sldId id="388" r:id="rId27"/>
    <p:sldId id="364" r:id="rId28"/>
    <p:sldId id="423" r:id="rId29"/>
    <p:sldId id="274" r:id="rId30"/>
    <p:sldId id="415" r:id="rId31"/>
    <p:sldId id="275" r:id="rId32"/>
    <p:sldId id="276" r:id="rId33"/>
    <p:sldId id="277" r:id="rId34"/>
    <p:sldId id="278" r:id="rId35"/>
    <p:sldId id="279" r:id="rId36"/>
    <p:sldId id="280" r:id="rId37"/>
    <p:sldId id="281" r:id="rId38"/>
    <p:sldId id="282" r:id="rId39"/>
    <p:sldId id="283" r:id="rId40"/>
    <p:sldId id="390" r:id="rId41"/>
    <p:sldId id="391" r:id="rId42"/>
    <p:sldId id="393" r:id="rId43"/>
    <p:sldId id="362" r:id="rId44"/>
    <p:sldId id="269" r:id="rId45"/>
    <p:sldId id="270" r:id="rId46"/>
    <p:sldId id="271" r:id="rId47"/>
    <p:sldId id="272" r:id="rId48"/>
    <p:sldId id="372" r:id="rId49"/>
    <p:sldId id="373" r:id="rId50"/>
    <p:sldId id="374" r:id="rId51"/>
    <p:sldId id="422" r:id="rId52"/>
  </p:sldIdLst>
  <p:sldSz cx="9144000" cy="5143500" type="screen16x9"/>
  <p:notesSz cx="6797675" cy="9928225"/>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initials="S" lastIdx="0" clrIdx="0">
    <p:extLst>
      <p:ext uri="{19B8F6BF-5375-455C-9EA6-DF929625EA0E}">
        <p15:presenceInfo xmlns:p15="http://schemas.microsoft.com/office/powerpoint/2012/main" userId="3801ab22faba312a" providerId="Windows Live"/>
      </p:ext>
    </p:extLst>
  </p:cmAuthor>
  <p:cmAuthor id="2" name="user" initials="u" lastIdx="0"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EEF"/>
    <a:srgbClr val="F5F1F2"/>
    <a:srgbClr val="DFE3E5"/>
    <a:srgbClr val="F2F0F1"/>
    <a:srgbClr val="F8F8F8"/>
    <a:srgbClr val="336699"/>
    <a:srgbClr val="84C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佈景主題樣式 2 - 輔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86" autoAdjust="0"/>
    <p:restoredTop sz="73464" autoAdjust="0"/>
  </p:normalViewPr>
  <p:slideViewPr>
    <p:cSldViewPr>
      <p:cViewPr varScale="1">
        <p:scale>
          <a:sx n="84" d="100"/>
          <a:sy n="84" d="100"/>
        </p:scale>
        <p:origin x="754" y="62"/>
      </p:cViewPr>
      <p:guideLst>
        <p:guide orient="horz" pos="1620"/>
        <p:guide pos="2880"/>
      </p:guideLst>
    </p:cSldViewPr>
  </p:slideViewPr>
  <p:outlineViewPr>
    <p:cViewPr>
      <p:scale>
        <a:sx n="33" d="100"/>
        <a:sy n="33" d="100"/>
      </p:scale>
      <p:origin x="0" y="-15156"/>
    </p:cViewPr>
  </p:outlineViewPr>
  <p:notesTextViewPr>
    <p:cViewPr>
      <p:scale>
        <a:sx n="1" d="1"/>
        <a:sy n="1" d="1"/>
      </p:scale>
      <p:origin x="0" y="0"/>
    </p:cViewPr>
  </p:notesTextViewPr>
  <p:sorterViewPr>
    <p:cViewPr>
      <p:scale>
        <a:sx n="100" d="100"/>
        <a:sy n="100" d="100"/>
      </p:scale>
      <p:origin x="0" y="-737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2945659" cy="498135"/>
          </a:xfrm>
          <a:prstGeom prst="rect">
            <a:avLst/>
          </a:prstGeom>
        </p:spPr>
        <p:txBody>
          <a:bodyPr vert="horz" lIns="91733" tIns="45867" rIns="91733" bIns="45867" rtlCol="0"/>
          <a:lstStyle>
            <a:lvl1pPr algn="l">
              <a:defRPr sz="1200"/>
            </a:lvl1pPr>
          </a:lstStyle>
          <a:p>
            <a:endParaRPr lang="zh-TW" altLang="en-US"/>
          </a:p>
        </p:txBody>
      </p:sp>
      <p:sp>
        <p:nvSpPr>
          <p:cNvPr id="3" name="日期版面配置區 2"/>
          <p:cNvSpPr>
            <a:spLocks noGrp="1"/>
          </p:cNvSpPr>
          <p:nvPr>
            <p:ph type="dt" idx="1"/>
          </p:nvPr>
        </p:nvSpPr>
        <p:spPr>
          <a:xfrm>
            <a:off x="3850446" y="3"/>
            <a:ext cx="2945659" cy="498135"/>
          </a:xfrm>
          <a:prstGeom prst="rect">
            <a:avLst/>
          </a:prstGeom>
        </p:spPr>
        <p:txBody>
          <a:bodyPr vert="horz" lIns="91733" tIns="45867" rIns="91733" bIns="45867" rtlCol="0"/>
          <a:lstStyle>
            <a:lvl1pPr algn="r">
              <a:defRPr sz="1200"/>
            </a:lvl1pPr>
          </a:lstStyle>
          <a:p>
            <a:fld id="{051392E7-3CC0-44AE-A38D-6D8A479C78E8}" type="datetimeFigureOut">
              <a:rPr lang="zh-TW" altLang="en-US" smtClean="0"/>
              <a:t>2024/3/19</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733" tIns="45867" rIns="91733" bIns="45867" rtlCol="0" anchor="ctr"/>
          <a:lstStyle/>
          <a:p>
            <a:endParaRPr lang="zh-TW" altLang="en-US"/>
          </a:p>
        </p:txBody>
      </p:sp>
      <p:sp>
        <p:nvSpPr>
          <p:cNvPr id="5" name="備忘稿版面配置區 4"/>
          <p:cNvSpPr>
            <a:spLocks noGrp="1"/>
          </p:cNvSpPr>
          <p:nvPr>
            <p:ph type="body" sz="quarter" idx="3"/>
          </p:nvPr>
        </p:nvSpPr>
        <p:spPr>
          <a:xfrm>
            <a:off x="679768" y="4777961"/>
            <a:ext cx="5438140" cy="3909239"/>
          </a:xfrm>
          <a:prstGeom prst="rect">
            <a:avLst/>
          </a:prstGeom>
        </p:spPr>
        <p:txBody>
          <a:bodyPr vert="horz" lIns="91733" tIns="45867" rIns="91733" bIns="45867"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3" y="9430091"/>
            <a:ext cx="2945659" cy="498134"/>
          </a:xfrm>
          <a:prstGeom prst="rect">
            <a:avLst/>
          </a:prstGeom>
        </p:spPr>
        <p:txBody>
          <a:bodyPr vert="horz" lIns="91733" tIns="45867" rIns="91733" bIns="4586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6" y="9430091"/>
            <a:ext cx="2945659" cy="498134"/>
          </a:xfrm>
          <a:prstGeom prst="rect">
            <a:avLst/>
          </a:prstGeom>
        </p:spPr>
        <p:txBody>
          <a:bodyPr vert="horz" lIns="91733" tIns="45867" rIns="91733" bIns="45867" rtlCol="0" anchor="b"/>
          <a:lstStyle>
            <a:lvl1pPr algn="r">
              <a:defRPr sz="1200"/>
            </a:lvl1pPr>
          </a:lstStyle>
          <a:p>
            <a:fld id="{FC8EBD03-95D9-4515-A613-E3B29D2C1DCB}" type="slidenum">
              <a:rPr lang="zh-TW" altLang="en-US" smtClean="0"/>
              <a:t>‹#›</a:t>
            </a:fld>
            <a:endParaRPr lang="zh-TW" altLang="en-US"/>
          </a:p>
        </p:txBody>
      </p:sp>
    </p:spTree>
    <p:extLst>
      <p:ext uri="{BB962C8B-B14F-4D97-AF65-F5344CB8AC3E}">
        <p14:creationId xmlns:p14="http://schemas.microsoft.com/office/powerpoint/2010/main" val="1983490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a:t>
            </a:fld>
            <a:endParaRPr lang="zh-TW" altLang="en-US"/>
          </a:p>
        </p:txBody>
      </p:sp>
    </p:spTree>
    <p:extLst>
      <p:ext uri="{BB962C8B-B14F-4D97-AF65-F5344CB8AC3E}">
        <p14:creationId xmlns:p14="http://schemas.microsoft.com/office/powerpoint/2010/main" val="194531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10</a:t>
            </a:fld>
            <a:endParaRPr lang="zh-TW" altLang="en-US"/>
          </a:p>
        </p:txBody>
      </p:sp>
    </p:spTree>
    <p:extLst>
      <p:ext uri="{BB962C8B-B14F-4D97-AF65-F5344CB8AC3E}">
        <p14:creationId xmlns:p14="http://schemas.microsoft.com/office/powerpoint/2010/main" val="132770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11</a:t>
            </a:fld>
            <a:endParaRPr lang="zh-TW" altLang="en-US"/>
          </a:p>
        </p:txBody>
      </p:sp>
    </p:spTree>
    <p:extLst>
      <p:ext uri="{BB962C8B-B14F-4D97-AF65-F5344CB8AC3E}">
        <p14:creationId xmlns:p14="http://schemas.microsoft.com/office/powerpoint/2010/main" val="702720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12</a:t>
            </a:fld>
            <a:endParaRPr lang="zh-TW" altLang="en-US"/>
          </a:p>
        </p:txBody>
      </p:sp>
    </p:spTree>
    <p:extLst>
      <p:ext uri="{BB962C8B-B14F-4D97-AF65-F5344CB8AC3E}">
        <p14:creationId xmlns:p14="http://schemas.microsoft.com/office/powerpoint/2010/main" val="1226499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13</a:t>
            </a:fld>
            <a:endParaRPr lang="zh-TW" altLang="en-US"/>
          </a:p>
        </p:txBody>
      </p:sp>
    </p:spTree>
    <p:extLst>
      <p:ext uri="{BB962C8B-B14F-4D97-AF65-F5344CB8AC3E}">
        <p14:creationId xmlns:p14="http://schemas.microsoft.com/office/powerpoint/2010/main" val="2134055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14</a:t>
            </a:fld>
            <a:endParaRPr lang="zh-TW" altLang="en-US"/>
          </a:p>
        </p:txBody>
      </p:sp>
    </p:spTree>
    <p:extLst>
      <p:ext uri="{BB962C8B-B14F-4D97-AF65-F5344CB8AC3E}">
        <p14:creationId xmlns:p14="http://schemas.microsoft.com/office/powerpoint/2010/main" val="264473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15</a:t>
            </a:fld>
            <a:endParaRPr lang="zh-TW" altLang="en-US"/>
          </a:p>
        </p:txBody>
      </p:sp>
    </p:spTree>
    <p:extLst>
      <p:ext uri="{BB962C8B-B14F-4D97-AF65-F5344CB8AC3E}">
        <p14:creationId xmlns:p14="http://schemas.microsoft.com/office/powerpoint/2010/main" val="1340220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出席費及諮詢費不可同天重複支應。</a:t>
            </a:r>
          </a:p>
          <a:p>
            <a:r>
              <a:rPr lang="zh-TW" altLang="en-US" dirty="0"/>
              <a:t>僅支應本校教師 </a:t>
            </a:r>
            <a:r>
              <a:rPr lang="en-US" altLang="zh-TW" dirty="0"/>
              <a:t>( </a:t>
            </a:r>
            <a:r>
              <a:rPr lang="zh-TW" altLang="en-US" dirty="0"/>
              <a:t>非原課堂時間 </a:t>
            </a:r>
            <a:r>
              <a:rPr lang="en-US" altLang="zh-TW" dirty="0"/>
              <a:t>)</a:t>
            </a:r>
            <a:r>
              <a:rPr lang="zh-TW" altLang="en-US" dirty="0"/>
              <a:t>、行政職員（需為休假狀態，核銷檢附假單），不得支</a:t>
            </a:r>
          </a:p>
          <a:p>
            <a:r>
              <a:rPr lang="zh-TW" altLang="en-US" dirty="0"/>
              <a:t>學生及兼任教師</a:t>
            </a:r>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16</a:t>
            </a:fld>
            <a:endParaRPr lang="zh-TW" altLang="en-US"/>
          </a:p>
        </p:txBody>
      </p:sp>
    </p:spTree>
    <p:extLst>
      <p:ext uri="{BB962C8B-B14F-4D97-AF65-F5344CB8AC3E}">
        <p14:creationId xmlns:p14="http://schemas.microsoft.com/office/powerpoint/2010/main" val="274540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17</a:t>
            </a:fld>
            <a:endParaRPr lang="zh-TW" altLang="en-US"/>
          </a:p>
        </p:txBody>
      </p:sp>
    </p:spTree>
    <p:extLst>
      <p:ext uri="{BB962C8B-B14F-4D97-AF65-F5344CB8AC3E}">
        <p14:creationId xmlns:p14="http://schemas.microsoft.com/office/powerpoint/2010/main" val="1325619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18</a:t>
            </a:fld>
            <a:endParaRPr lang="zh-TW" altLang="en-US"/>
          </a:p>
        </p:txBody>
      </p:sp>
    </p:spTree>
    <p:extLst>
      <p:ext uri="{BB962C8B-B14F-4D97-AF65-F5344CB8AC3E}">
        <p14:creationId xmlns:p14="http://schemas.microsoft.com/office/powerpoint/2010/main" val="2566594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19</a:t>
            </a:fld>
            <a:endParaRPr lang="zh-TW" altLang="en-US"/>
          </a:p>
        </p:txBody>
      </p:sp>
    </p:spTree>
    <p:extLst>
      <p:ext uri="{BB962C8B-B14F-4D97-AF65-F5344CB8AC3E}">
        <p14:creationId xmlns:p14="http://schemas.microsoft.com/office/powerpoint/2010/main" val="56717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a:t>
            </a:fld>
            <a:endParaRPr lang="zh-TW" altLang="en-US"/>
          </a:p>
        </p:txBody>
      </p:sp>
    </p:spTree>
    <p:extLst>
      <p:ext uri="{BB962C8B-B14F-4D97-AF65-F5344CB8AC3E}">
        <p14:creationId xmlns:p14="http://schemas.microsoft.com/office/powerpoint/2010/main" val="3498383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20</a:t>
            </a:fld>
            <a:endParaRPr lang="zh-TW" altLang="en-US"/>
          </a:p>
        </p:txBody>
      </p:sp>
    </p:spTree>
    <p:extLst>
      <p:ext uri="{BB962C8B-B14F-4D97-AF65-F5344CB8AC3E}">
        <p14:creationId xmlns:p14="http://schemas.microsoft.com/office/powerpoint/2010/main" val="451189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21</a:t>
            </a:fld>
            <a:endParaRPr lang="zh-TW" altLang="en-US"/>
          </a:p>
        </p:txBody>
      </p:sp>
    </p:spTree>
    <p:extLst>
      <p:ext uri="{BB962C8B-B14F-4D97-AF65-F5344CB8AC3E}">
        <p14:creationId xmlns:p14="http://schemas.microsoft.com/office/powerpoint/2010/main" val="220280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22</a:t>
            </a:fld>
            <a:endParaRPr lang="zh-TW" altLang="en-US"/>
          </a:p>
        </p:txBody>
      </p:sp>
    </p:spTree>
    <p:extLst>
      <p:ext uri="{BB962C8B-B14F-4D97-AF65-F5344CB8AC3E}">
        <p14:creationId xmlns:p14="http://schemas.microsoft.com/office/powerpoint/2010/main" val="3159561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23</a:t>
            </a:fld>
            <a:endParaRPr lang="zh-TW" altLang="en-US"/>
          </a:p>
        </p:txBody>
      </p:sp>
    </p:spTree>
    <p:extLst>
      <p:ext uri="{BB962C8B-B14F-4D97-AF65-F5344CB8AC3E}">
        <p14:creationId xmlns:p14="http://schemas.microsoft.com/office/powerpoint/2010/main" val="10587772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24</a:t>
            </a:fld>
            <a:endParaRPr lang="zh-TW" altLang="en-US"/>
          </a:p>
        </p:txBody>
      </p:sp>
    </p:spTree>
    <p:extLst>
      <p:ext uri="{BB962C8B-B14F-4D97-AF65-F5344CB8AC3E}">
        <p14:creationId xmlns:p14="http://schemas.microsoft.com/office/powerpoint/2010/main" val="4259862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25</a:t>
            </a:fld>
            <a:endParaRPr lang="zh-TW" altLang="en-US"/>
          </a:p>
        </p:txBody>
      </p:sp>
    </p:spTree>
    <p:extLst>
      <p:ext uri="{BB962C8B-B14F-4D97-AF65-F5344CB8AC3E}">
        <p14:creationId xmlns:p14="http://schemas.microsoft.com/office/powerpoint/2010/main" val="21625969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C8EBD03-95D9-4515-A613-E3B29D2C1DCB}" type="slidenum">
              <a:rPr lang="zh-TW" altLang="en-US" smtClean="0"/>
              <a:t>26</a:t>
            </a:fld>
            <a:endParaRPr lang="zh-TW" altLang="en-US"/>
          </a:p>
        </p:txBody>
      </p:sp>
    </p:spTree>
    <p:extLst>
      <p:ext uri="{BB962C8B-B14F-4D97-AF65-F5344CB8AC3E}">
        <p14:creationId xmlns:p14="http://schemas.microsoft.com/office/powerpoint/2010/main" val="4107514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C8EBD03-95D9-4515-A613-E3B29D2C1DCB}" type="slidenum">
              <a:rPr lang="zh-TW" altLang="en-US" smtClean="0"/>
              <a:t>27</a:t>
            </a:fld>
            <a:endParaRPr lang="zh-TW" altLang="en-US"/>
          </a:p>
        </p:txBody>
      </p:sp>
    </p:spTree>
    <p:extLst>
      <p:ext uri="{BB962C8B-B14F-4D97-AF65-F5344CB8AC3E}">
        <p14:creationId xmlns:p14="http://schemas.microsoft.com/office/powerpoint/2010/main" val="527398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28</a:t>
            </a:fld>
            <a:endParaRPr lang="zh-TW" altLang="en-US"/>
          </a:p>
        </p:txBody>
      </p:sp>
    </p:spTree>
    <p:extLst>
      <p:ext uri="{BB962C8B-B14F-4D97-AF65-F5344CB8AC3E}">
        <p14:creationId xmlns:p14="http://schemas.microsoft.com/office/powerpoint/2010/main" val="1870524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30</a:t>
            </a:fld>
            <a:endParaRPr lang="zh-TW" altLang="en-US"/>
          </a:p>
        </p:txBody>
      </p:sp>
    </p:spTree>
    <p:extLst>
      <p:ext uri="{BB962C8B-B14F-4D97-AF65-F5344CB8AC3E}">
        <p14:creationId xmlns:p14="http://schemas.microsoft.com/office/powerpoint/2010/main" val="2497381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a:t>
            </a:fld>
            <a:endParaRPr lang="zh-TW" altLang="en-US"/>
          </a:p>
        </p:txBody>
      </p:sp>
    </p:spTree>
    <p:extLst>
      <p:ext uri="{BB962C8B-B14F-4D97-AF65-F5344CB8AC3E}">
        <p14:creationId xmlns:p14="http://schemas.microsoft.com/office/powerpoint/2010/main" val="3728112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31</a:t>
            </a:fld>
            <a:endParaRPr lang="zh-TW" altLang="en-US"/>
          </a:p>
        </p:txBody>
      </p:sp>
    </p:spTree>
    <p:extLst>
      <p:ext uri="{BB962C8B-B14F-4D97-AF65-F5344CB8AC3E}">
        <p14:creationId xmlns:p14="http://schemas.microsoft.com/office/powerpoint/2010/main" val="3817769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32</a:t>
            </a:fld>
            <a:endParaRPr lang="zh-TW" altLang="en-US"/>
          </a:p>
        </p:txBody>
      </p:sp>
    </p:spTree>
    <p:extLst>
      <p:ext uri="{BB962C8B-B14F-4D97-AF65-F5344CB8AC3E}">
        <p14:creationId xmlns:p14="http://schemas.microsoft.com/office/powerpoint/2010/main" val="631436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33</a:t>
            </a:fld>
            <a:endParaRPr lang="zh-TW" altLang="en-US"/>
          </a:p>
        </p:txBody>
      </p:sp>
    </p:spTree>
    <p:extLst>
      <p:ext uri="{BB962C8B-B14F-4D97-AF65-F5344CB8AC3E}">
        <p14:creationId xmlns:p14="http://schemas.microsoft.com/office/powerpoint/2010/main" val="1001827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34</a:t>
            </a:fld>
            <a:endParaRPr lang="zh-TW" altLang="en-US"/>
          </a:p>
        </p:txBody>
      </p:sp>
    </p:spTree>
    <p:extLst>
      <p:ext uri="{BB962C8B-B14F-4D97-AF65-F5344CB8AC3E}">
        <p14:creationId xmlns:p14="http://schemas.microsoft.com/office/powerpoint/2010/main" val="4061225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35</a:t>
            </a:fld>
            <a:endParaRPr lang="zh-TW" altLang="en-US"/>
          </a:p>
        </p:txBody>
      </p:sp>
    </p:spTree>
    <p:extLst>
      <p:ext uri="{BB962C8B-B14F-4D97-AF65-F5344CB8AC3E}">
        <p14:creationId xmlns:p14="http://schemas.microsoft.com/office/powerpoint/2010/main" val="12920515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36</a:t>
            </a:fld>
            <a:endParaRPr lang="zh-TW" altLang="en-US"/>
          </a:p>
        </p:txBody>
      </p:sp>
    </p:spTree>
    <p:extLst>
      <p:ext uri="{BB962C8B-B14F-4D97-AF65-F5344CB8AC3E}">
        <p14:creationId xmlns:p14="http://schemas.microsoft.com/office/powerpoint/2010/main" val="314384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37</a:t>
            </a:fld>
            <a:endParaRPr lang="zh-TW" altLang="en-US"/>
          </a:p>
        </p:txBody>
      </p:sp>
    </p:spTree>
    <p:extLst>
      <p:ext uri="{BB962C8B-B14F-4D97-AF65-F5344CB8AC3E}">
        <p14:creationId xmlns:p14="http://schemas.microsoft.com/office/powerpoint/2010/main" val="3298850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38</a:t>
            </a:fld>
            <a:endParaRPr lang="zh-TW" altLang="en-US"/>
          </a:p>
        </p:txBody>
      </p:sp>
    </p:spTree>
    <p:extLst>
      <p:ext uri="{BB962C8B-B14F-4D97-AF65-F5344CB8AC3E}">
        <p14:creationId xmlns:p14="http://schemas.microsoft.com/office/powerpoint/2010/main" val="4770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39</a:t>
            </a:fld>
            <a:endParaRPr lang="zh-TW" altLang="en-US"/>
          </a:p>
        </p:txBody>
      </p:sp>
    </p:spTree>
    <p:extLst>
      <p:ext uri="{BB962C8B-B14F-4D97-AF65-F5344CB8AC3E}">
        <p14:creationId xmlns:p14="http://schemas.microsoft.com/office/powerpoint/2010/main" val="559262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40</a:t>
            </a:fld>
            <a:endParaRPr lang="zh-TW" altLang="en-US"/>
          </a:p>
        </p:txBody>
      </p:sp>
    </p:spTree>
    <p:extLst>
      <p:ext uri="{BB962C8B-B14F-4D97-AF65-F5344CB8AC3E}">
        <p14:creationId xmlns:p14="http://schemas.microsoft.com/office/powerpoint/2010/main" val="4202880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a:t>
            </a:fld>
            <a:endParaRPr lang="zh-TW" altLang="en-US"/>
          </a:p>
        </p:txBody>
      </p:sp>
    </p:spTree>
    <p:extLst>
      <p:ext uri="{BB962C8B-B14F-4D97-AF65-F5344CB8AC3E}">
        <p14:creationId xmlns:p14="http://schemas.microsoft.com/office/powerpoint/2010/main" val="247481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41</a:t>
            </a:fld>
            <a:endParaRPr lang="zh-TW" altLang="en-US"/>
          </a:p>
        </p:txBody>
      </p:sp>
    </p:spTree>
    <p:extLst>
      <p:ext uri="{BB962C8B-B14F-4D97-AF65-F5344CB8AC3E}">
        <p14:creationId xmlns:p14="http://schemas.microsoft.com/office/powerpoint/2010/main" val="4819287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C8EBD03-95D9-4515-A613-E3B29D2C1DCB}" type="slidenum">
              <a:rPr lang="zh-TW" altLang="en-US" smtClean="0"/>
              <a:t>42</a:t>
            </a:fld>
            <a:endParaRPr lang="zh-TW" altLang="en-US"/>
          </a:p>
        </p:txBody>
      </p:sp>
    </p:spTree>
    <p:extLst>
      <p:ext uri="{BB962C8B-B14F-4D97-AF65-F5344CB8AC3E}">
        <p14:creationId xmlns:p14="http://schemas.microsoft.com/office/powerpoint/2010/main" val="3545552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43</a:t>
            </a:fld>
            <a:endParaRPr lang="zh-TW" altLang="en-US"/>
          </a:p>
        </p:txBody>
      </p:sp>
    </p:spTree>
    <p:extLst>
      <p:ext uri="{BB962C8B-B14F-4D97-AF65-F5344CB8AC3E}">
        <p14:creationId xmlns:p14="http://schemas.microsoft.com/office/powerpoint/2010/main" val="41899609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44</a:t>
            </a:fld>
            <a:endParaRPr lang="zh-TW" altLang="en-US"/>
          </a:p>
        </p:txBody>
      </p:sp>
    </p:spTree>
    <p:extLst>
      <p:ext uri="{BB962C8B-B14F-4D97-AF65-F5344CB8AC3E}">
        <p14:creationId xmlns:p14="http://schemas.microsoft.com/office/powerpoint/2010/main" val="4103250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45</a:t>
            </a:fld>
            <a:endParaRPr lang="zh-TW" altLang="en-US"/>
          </a:p>
        </p:txBody>
      </p:sp>
    </p:spTree>
    <p:extLst>
      <p:ext uri="{BB962C8B-B14F-4D97-AF65-F5344CB8AC3E}">
        <p14:creationId xmlns:p14="http://schemas.microsoft.com/office/powerpoint/2010/main" val="23368855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46</a:t>
            </a:fld>
            <a:endParaRPr lang="zh-TW" altLang="en-US"/>
          </a:p>
        </p:txBody>
      </p:sp>
    </p:spTree>
    <p:extLst>
      <p:ext uri="{BB962C8B-B14F-4D97-AF65-F5344CB8AC3E}">
        <p14:creationId xmlns:p14="http://schemas.microsoft.com/office/powerpoint/2010/main" val="13810289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47</a:t>
            </a:fld>
            <a:endParaRPr lang="zh-TW" altLang="en-US"/>
          </a:p>
        </p:txBody>
      </p:sp>
    </p:spTree>
    <p:extLst>
      <p:ext uri="{BB962C8B-B14F-4D97-AF65-F5344CB8AC3E}">
        <p14:creationId xmlns:p14="http://schemas.microsoft.com/office/powerpoint/2010/main" val="1946463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48</a:t>
            </a:fld>
            <a:endParaRPr lang="zh-TW" altLang="en-US"/>
          </a:p>
        </p:txBody>
      </p:sp>
    </p:spTree>
    <p:extLst>
      <p:ext uri="{BB962C8B-B14F-4D97-AF65-F5344CB8AC3E}">
        <p14:creationId xmlns:p14="http://schemas.microsoft.com/office/powerpoint/2010/main" val="10058588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49</a:t>
            </a:fld>
            <a:endParaRPr lang="zh-TW" altLang="en-US"/>
          </a:p>
        </p:txBody>
      </p:sp>
    </p:spTree>
    <p:extLst>
      <p:ext uri="{BB962C8B-B14F-4D97-AF65-F5344CB8AC3E}">
        <p14:creationId xmlns:p14="http://schemas.microsoft.com/office/powerpoint/2010/main" val="262075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5</a:t>
            </a:fld>
            <a:endParaRPr lang="zh-TW" altLang="en-US"/>
          </a:p>
        </p:txBody>
      </p:sp>
    </p:spTree>
    <p:extLst>
      <p:ext uri="{BB962C8B-B14F-4D97-AF65-F5344CB8AC3E}">
        <p14:creationId xmlns:p14="http://schemas.microsoft.com/office/powerpoint/2010/main" val="883950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6</a:t>
            </a:fld>
            <a:endParaRPr lang="zh-TW" altLang="en-US"/>
          </a:p>
        </p:txBody>
      </p:sp>
    </p:spTree>
    <p:extLst>
      <p:ext uri="{BB962C8B-B14F-4D97-AF65-F5344CB8AC3E}">
        <p14:creationId xmlns:p14="http://schemas.microsoft.com/office/powerpoint/2010/main" val="3017638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7</a:t>
            </a:fld>
            <a:endParaRPr lang="zh-TW" altLang="en-US"/>
          </a:p>
        </p:txBody>
      </p:sp>
    </p:spTree>
    <p:extLst>
      <p:ext uri="{BB962C8B-B14F-4D97-AF65-F5344CB8AC3E}">
        <p14:creationId xmlns:p14="http://schemas.microsoft.com/office/powerpoint/2010/main" val="2979655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8</a:t>
            </a:fld>
            <a:endParaRPr lang="zh-TW" altLang="en-US"/>
          </a:p>
        </p:txBody>
      </p:sp>
    </p:spTree>
    <p:extLst>
      <p:ext uri="{BB962C8B-B14F-4D97-AF65-F5344CB8AC3E}">
        <p14:creationId xmlns:p14="http://schemas.microsoft.com/office/powerpoint/2010/main" val="266664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FC8EBD03-95D9-4515-A613-E3B29D2C1DCB}" type="slidenum">
              <a:rPr lang="zh-TW" altLang="en-US" smtClean="0"/>
              <a:t>9</a:t>
            </a:fld>
            <a:endParaRPr lang="zh-TW" altLang="en-US"/>
          </a:p>
        </p:txBody>
      </p:sp>
    </p:spTree>
    <p:extLst>
      <p:ext uri="{BB962C8B-B14F-4D97-AF65-F5344CB8AC3E}">
        <p14:creationId xmlns:p14="http://schemas.microsoft.com/office/powerpoint/2010/main" val="3323706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userDrawn="1"/>
        </p:nvGrpSpPr>
        <p:grpSpPr>
          <a:xfrm>
            <a:off x="2612554" y="612304"/>
            <a:ext cx="3903662" cy="3903662"/>
            <a:chOff x="2199928" y="1056928"/>
            <a:chExt cx="4896544" cy="4896544"/>
          </a:xfrm>
        </p:grpSpPr>
        <p:sp>
          <p:nvSpPr>
            <p:cNvPr id="3" name="Oval 2"/>
            <p:cNvSpPr/>
            <p:nvPr userDrawn="1"/>
          </p:nvSpPr>
          <p:spPr>
            <a:xfrm>
              <a:off x="2199928" y="1056928"/>
              <a:ext cx="4896544" cy="4896544"/>
            </a:xfrm>
            <a:prstGeom prst="ellipse">
              <a:avLst/>
            </a:prstGeom>
            <a:solidFill>
              <a:schemeClr val="tx2">
                <a:lumMod val="40000"/>
                <a:lumOff val="6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Oval 3"/>
            <p:cNvSpPr/>
            <p:nvPr userDrawn="1"/>
          </p:nvSpPr>
          <p:spPr>
            <a:xfrm>
              <a:off x="2276128" y="1133128"/>
              <a:ext cx="4744144" cy="4744144"/>
            </a:xfrm>
            <a:prstGeom prst="ellipse">
              <a:avLst/>
            </a:prstGeom>
            <a:noFill/>
            <a:ln>
              <a:solidFill>
                <a:schemeClr val="bg1">
                  <a:alpha val="64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5" name="圖片 4">
            <a:extLst>
              <a:ext uri="{FF2B5EF4-FFF2-40B4-BE49-F238E27FC236}">
                <a16:creationId xmlns:a16="http://schemas.microsoft.com/office/drawing/2014/main" id="{0F2755BE-9BD4-4E8C-A89F-1592038D38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pic>
        <p:nvPicPr>
          <p:cNvPr id="6" name="圖片 5">
            <a:extLst>
              <a:ext uri="{FF2B5EF4-FFF2-40B4-BE49-F238E27FC236}">
                <a16:creationId xmlns:a16="http://schemas.microsoft.com/office/drawing/2014/main" id="{59A2DCCE-DC8A-4CFF-9698-159268B1460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D945318-EA37-4113-AAD2-73572B5E645E}" type="slidenum">
              <a:rPr lang="zh-TW" altLang="en-US" smtClean="0"/>
              <a:pPr/>
              <a:t>‹#›</a:t>
            </a:fld>
            <a:endParaRPr lang="zh-TW" altLang="en-US"/>
          </a:p>
        </p:txBody>
      </p:sp>
    </p:spTree>
    <p:extLst>
      <p:ext uri="{BB962C8B-B14F-4D97-AF65-F5344CB8AC3E}">
        <p14:creationId xmlns:p14="http://schemas.microsoft.com/office/powerpoint/2010/main" val="2849805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05981"/>
            <a:ext cx="2011680" cy="4388644"/>
          </a:xfrm>
        </p:spPr>
        <p:txBody>
          <a:bodyPr vert="eaVert"/>
          <a:lstStyle/>
          <a:p>
            <a:r>
              <a:rPr kumimoji="0" lang="zh-TW" altLang="en-US" dirty="0"/>
              <a:t>按一下以編輯母片標題樣式</a:t>
            </a:r>
            <a:endParaRPr kumimoji="0" lang="en-US" dirty="0"/>
          </a:p>
        </p:txBody>
      </p:sp>
      <p:sp>
        <p:nvSpPr>
          <p:cNvPr id="3" name="直排文字版面配置區 2"/>
          <p:cNvSpPr>
            <a:spLocks noGrp="1"/>
          </p:cNvSpPr>
          <p:nvPr>
            <p:ph type="body" orient="vert" idx="1"/>
          </p:nvPr>
        </p:nvSpPr>
        <p:spPr>
          <a:xfrm>
            <a:off x="914400" y="205980"/>
            <a:ext cx="5562600" cy="4388644"/>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D945318-EA37-4113-AAD2-73572B5E645E}" type="slidenum">
              <a:rPr lang="zh-TW" altLang="en-US" smtClean="0"/>
              <a:pPr/>
              <a:t>‹#›</a:t>
            </a:fld>
            <a:endParaRPr lang="zh-TW" altLang="en-US"/>
          </a:p>
        </p:txBody>
      </p:sp>
    </p:spTree>
    <p:extLst>
      <p:ext uri="{BB962C8B-B14F-4D97-AF65-F5344CB8AC3E}">
        <p14:creationId xmlns:p14="http://schemas.microsoft.com/office/powerpoint/2010/main" val="1253157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alphaModFix amt="36000"/>
            <a:lum/>
          </a:blip>
          <a:srcRect/>
          <a:tile tx="0" ty="0" sx="100000" sy="100000" flip="none" algn="tl"/>
        </a:blipFill>
        <a:effectLst/>
      </p:bgPr>
    </p:bg>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2D3144-6B37-4118-BB7F-4B6BFF8216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pic>
        <p:nvPicPr>
          <p:cNvPr id="3" name="圖片 2">
            <a:extLst>
              <a:ext uri="{FF2B5EF4-FFF2-40B4-BE49-F238E27FC236}">
                <a16:creationId xmlns:a16="http://schemas.microsoft.com/office/drawing/2014/main" id="{5E59CE70-F2FC-4085-A55A-41BE254EE2A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1917374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alphaModFix amt="78000"/>
            <a:lum/>
          </a:blip>
          <a:srcRect/>
          <a:tile tx="0" ty="0" sx="100000" sy="100000" flip="none" algn="tr"/>
        </a:blipFill>
        <a:effectLst/>
      </p:bgPr>
    </p:bg>
    <p:spTree>
      <p:nvGrpSpPr>
        <p:cNvPr id="1" name=""/>
        <p:cNvGrpSpPr/>
        <p:nvPr/>
      </p:nvGrpSpPr>
      <p:grpSpPr>
        <a:xfrm>
          <a:off x="0" y="0"/>
          <a:ext cx="0" cy="0"/>
          <a:chOff x="0" y="0"/>
          <a:chExt cx="0" cy="0"/>
        </a:xfrm>
      </p:grpSpPr>
      <p:sp>
        <p:nvSpPr>
          <p:cNvPr id="7" name="矩形: 圓角化單一角落 6">
            <a:extLst>
              <a:ext uri="{FF2B5EF4-FFF2-40B4-BE49-F238E27FC236}">
                <a16:creationId xmlns:a16="http://schemas.microsoft.com/office/drawing/2014/main" id="{99725645-EC45-47D0-B20D-7C6571D12603}"/>
              </a:ext>
            </a:extLst>
          </p:cNvPr>
          <p:cNvSpPr/>
          <p:nvPr userDrawn="1"/>
        </p:nvSpPr>
        <p:spPr>
          <a:xfrm>
            <a:off x="611560" y="843558"/>
            <a:ext cx="8460432" cy="4176464"/>
          </a:xfrm>
          <a:prstGeom prst="round1Rect">
            <a:avLst/>
          </a:prstGeom>
          <a:pattFill prst="divot">
            <a:fgClr>
              <a:schemeClr val="accent6">
                <a:lumMod val="20000"/>
                <a:lumOff val="80000"/>
              </a:schemeClr>
            </a:fgClr>
            <a:bgClr>
              <a:schemeClr val="bg1"/>
            </a:bgClr>
          </a:pattFill>
          <a:ln>
            <a:noFill/>
          </a:ln>
          <a:effectLst>
            <a:glow>
              <a:schemeClr val="accent1"/>
            </a:glow>
            <a:outerShdw blurRad="673100" dist="50800" dir="5400000" sx="65000" sy="65000" algn="ctr" rotWithShape="0">
              <a:srgbClr val="000000">
                <a:alpha val="49000"/>
              </a:srgbClr>
            </a:outerShdw>
            <a:reflection stA="70000" endPos="0" dist="50800" dir="5400000" sy="-100000" algn="bl" rotWithShape="0"/>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憑證核銷注意事項</a:t>
            </a:r>
          </a:p>
        </p:txBody>
      </p:sp>
      <p:sp>
        <p:nvSpPr>
          <p:cNvPr id="10" name="Title 1">
            <a:extLst>
              <a:ext uri="{FF2B5EF4-FFF2-40B4-BE49-F238E27FC236}">
                <a16:creationId xmlns:a16="http://schemas.microsoft.com/office/drawing/2014/main" id="{861C9524-7007-4B9D-A7BD-05B86F374CAF}"/>
              </a:ext>
            </a:extLst>
          </p:cNvPr>
          <p:cNvSpPr>
            <a:spLocks noGrp="1"/>
          </p:cNvSpPr>
          <p:nvPr>
            <p:ph type="title" hasCustomPrompt="1"/>
          </p:nvPr>
        </p:nvSpPr>
        <p:spPr>
          <a:xfrm>
            <a:off x="1475656" y="2283718"/>
            <a:ext cx="6552728" cy="884466"/>
          </a:xfrm>
          <a:prstGeom prst="rect">
            <a:avLst/>
          </a:prstGeom>
        </p:spPr>
        <p:txBody>
          <a:bodyPr anchor="ctr"/>
          <a:lstStyle>
            <a:lvl1pPr algn="ctr">
              <a:defRPr sz="3200" b="1">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r>
              <a:rPr lang="en-US" altLang="ko-KR" dirty="0"/>
              <a:t>Free PPT _ Click to add title</a:t>
            </a:r>
            <a:endParaRPr lang="ko-KR" altLang="en-US" dirty="0"/>
          </a:p>
        </p:txBody>
      </p:sp>
      <p:pic>
        <p:nvPicPr>
          <p:cNvPr id="11" name="圖片 10">
            <a:extLst>
              <a:ext uri="{FF2B5EF4-FFF2-40B4-BE49-F238E27FC236}">
                <a16:creationId xmlns:a16="http://schemas.microsoft.com/office/drawing/2014/main" id="{47139ED7-9B3D-4FD9-9F9F-7C3D15A2CE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pic>
        <p:nvPicPr>
          <p:cNvPr id="5" name="圖片 4">
            <a:extLst>
              <a:ext uri="{FF2B5EF4-FFF2-40B4-BE49-F238E27FC236}">
                <a16:creationId xmlns:a16="http://schemas.microsoft.com/office/drawing/2014/main" id="{44CEC37B-5A98-450A-B872-A154BD090F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spTree>
    <p:extLst>
      <p:ext uri="{BB962C8B-B14F-4D97-AF65-F5344CB8AC3E}">
        <p14:creationId xmlns:p14="http://schemas.microsoft.com/office/powerpoint/2010/main" val="383193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sz="28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r>
              <a:rPr lang="en-US" altLang="ko-KR" dirty="0"/>
              <a:t> </a:t>
            </a:r>
            <a:r>
              <a:rPr lang="zh-TW" altLang="en-US" dirty="0"/>
              <a:t>    </a:t>
            </a:r>
            <a:r>
              <a:rPr lang="en-US" altLang="ko-KR" dirty="0"/>
              <a:t>Free PPT _ Click to add title</a:t>
            </a:r>
            <a:endParaRPr lang="ko-KR" altLang="en-US" dirty="0"/>
          </a:p>
        </p:txBody>
      </p:sp>
      <p:sp>
        <p:nvSpPr>
          <p:cNvPr id="4" name="Content Placeholder 2"/>
          <p:cNvSpPr>
            <a:spLocks noGrp="1"/>
          </p:cNvSpPr>
          <p:nvPr>
            <p:ph idx="1"/>
          </p:nvPr>
        </p:nvSpPr>
        <p:spPr>
          <a:xfrm>
            <a:off x="323528" y="915566"/>
            <a:ext cx="8496944" cy="460648"/>
          </a:xfrm>
          <a:prstGeom prst="rect">
            <a:avLst/>
          </a:prstGeom>
        </p:spPr>
        <p:txBody>
          <a:bodyPr anchor="ctr"/>
          <a:lstStyle>
            <a:lvl1pPr marL="0" indent="0">
              <a:buNone/>
              <a:defRPr sz="16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323528" y="1347614"/>
            <a:ext cx="8496944" cy="3232279"/>
          </a:xfrm>
          <a:prstGeom prst="rect">
            <a:avLst/>
          </a:prstGeom>
        </p:spPr>
        <p:txBody>
          <a:bodyPr lIns="396000" anchor="t"/>
          <a:lstStyle>
            <a:lvl1pPr marL="0" indent="0">
              <a:buNone/>
              <a:defRPr sz="14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pPr lvl="0"/>
            <a:r>
              <a:rPr lang="en-US" altLang="ko-KR" dirty="0"/>
              <a:t>Click to edit Master text styles</a:t>
            </a:r>
          </a:p>
        </p:txBody>
      </p:sp>
      <p:pic>
        <p:nvPicPr>
          <p:cNvPr id="6" name="圖片 5">
            <a:extLst>
              <a:ext uri="{FF2B5EF4-FFF2-40B4-BE49-F238E27FC236}">
                <a16:creationId xmlns:a16="http://schemas.microsoft.com/office/drawing/2014/main" id="{9E4D72E2-F570-4404-A471-5E9C5E5F803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pic>
        <p:nvPicPr>
          <p:cNvPr id="7" name="圖片 6">
            <a:extLst>
              <a:ext uri="{FF2B5EF4-FFF2-40B4-BE49-F238E27FC236}">
                <a16:creationId xmlns:a16="http://schemas.microsoft.com/office/drawing/2014/main" id="{E2C18C7B-1FC8-40A1-B6F7-3FAE65760B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spTree>
    <p:extLst>
      <p:ext uri="{BB962C8B-B14F-4D97-AF65-F5344CB8AC3E}">
        <p14:creationId xmlns:p14="http://schemas.microsoft.com/office/powerpoint/2010/main" val="1146943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sz="2800" b="1">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r>
              <a:rPr lang="en-US" altLang="ko-KR" dirty="0"/>
              <a:t> </a:t>
            </a:r>
            <a:r>
              <a:rPr lang="zh-TW" altLang="en-US" dirty="0"/>
              <a:t>    </a:t>
            </a:r>
            <a:r>
              <a:rPr lang="en-US" altLang="ko-KR" dirty="0"/>
              <a:t>Free PPT _ Click to add title</a:t>
            </a:r>
            <a:endParaRPr lang="ko-KR" altLang="en-US" dirty="0"/>
          </a:p>
        </p:txBody>
      </p:sp>
      <p:sp>
        <p:nvSpPr>
          <p:cNvPr id="5" name="Content Placeholder 2"/>
          <p:cNvSpPr>
            <a:spLocks noGrp="1"/>
          </p:cNvSpPr>
          <p:nvPr>
            <p:ph idx="10"/>
          </p:nvPr>
        </p:nvSpPr>
        <p:spPr>
          <a:xfrm>
            <a:off x="323528" y="915566"/>
            <a:ext cx="8496944" cy="3600400"/>
          </a:xfrm>
          <a:prstGeom prst="rect">
            <a:avLst/>
          </a:prstGeom>
        </p:spPr>
        <p:txBody>
          <a:bodyPr lIns="396000" anchor="t"/>
          <a:lstStyle>
            <a:lvl1pPr marL="0" indent="0">
              <a:buNone/>
              <a:defRPr sz="16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pPr lvl="0"/>
            <a:r>
              <a:rPr lang="en-US" altLang="ko-KR" dirty="0"/>
              <a:t>Click to edit Master text styles</a:t>
            </a:r>
          </a:p>
        </p:txBody>
      </p:sp>
      <p:pic>
        <p:nvPicPr>
          <p:cNvPr id="6" name="圖片 5">
            <a:extLst>
              <a:ext uri="{FF2B5EF4-FFF2-40B4-BE49-F238E27FC236}">
                <a16:creationId xmlns:a16="http://schemas.microsoft.com/office/drawing/2014/main" id="{BC1BE8D1-EED0-4B75-AACA-8AC8055208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pic>
        <p:nvPicPr>
          <p:cNvPr id="8" name="圖片 7">
            <a:extLst>
              <a:ext uri="{FF2B5EF4-FFF2-40B4-BE49-F238E27FC236}">
                <a16:creationId xmlns:a16="http://schemas.microsoft.com/office/drawing/2014/main" id="{906F74A6-03D1-4E75-8938-38BB0B8F62C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spTree>
    <p:extLst>
      <p:ext uri="{BB962C8B-B14F-4D97-AF65-F5344CB8AC3E}">
        <p14:creationId xmlns:p14="http://schemas.microsoft.com/office/powerpoint/2010/main" val="392133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sz="2800" b="1">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stStyle>
          <a:p>
            <a:r>
              <a:rPr lang="zh-TW" altLang="en-US" dirty="0"/>
              <a:t>  </a:t>
            </a:r>
            <a:r>
              <a:rPr lang="en-US" altLang="ko-KR" dirty="0"/>
              <a:t>Free PPT _ Click to add title</a:t>
            </a:r>
            <a:endParaRPr lang="ko-KR" altLang="en-US" dirty="0"/>
          </a:p>
        </p:txBody>
      </p:sp>
      <p:sp>
        <p:nvSpPr>
          <p:cNvPr id="4" name="Content Placeholder 2"/>
          <p:cNvSpPr>
            <a:spLocks noGrp="1"/>
          </p:cNvSpPr>
          <p:nvPr>
            <p:ph idx="1"/>
          </p:nvPr>
        </p:nvSpPr>
        <p:spPr>
          <a:xfrm>
            <a:off x="1835696" y="915566"/>
            <a:ext cx="6912768" cy="460648"/>
          </a:xfrm>
          <a:prstGeom prst="rect">
            <a:avLst/>
          </a:prstGeom>
        </p:spPr>
        <p:txBody>
          <a:bodyPr anchor="ctr"/>
          <a:lstStyle>
            <a:lvl1pPr marL="0" indent="0">
              <a:buNone/>
              <a:defRPr sz="1600">
                <a:solidFill>
                  <a:schemeClr val="tx1">
                    <a:lumMod val="75000"/>
                    <a:lumOff val="25000"/>
                  </a:schemeClr>
                </a:solidFill>
                <a:latin typeface="+mn-ea"/>
                <a:ea typeface="+mn-ea"/>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835696" y="1407314"/>
            <a:ext cx="6912768" cy="3168352"/>
          </a:xfrm>
          <a:prstGeom prst="rect">
            <a:avLst/>
          </a:prstGeom>
        </p:spPr>
        <p:txBody>
          <a:bodyPr lIns="396000" anchor="t"/>
          <a:lstStyle>
            <a:lvl1pPr marL="0" indent="0">
              <a:buNone/>
              <a:defRPr sz="1400">
                <a:solidFill>
                  <a:schemeClr val="tx1">
                    <a:lumMod val="75000"/>
                    <a:lumOff val="25000"/>
                  </a:schemeClr>
                </a:solidFill>
                <a:latin typeface="+mn-ea"/>
                <a:ea typeface="+mn-ea"/>
                <a:cs typeface="Arial" pitchFamily="34" charset="0"/>
              </a:defRPr>
            </a:lvl1pPr>
          </a:lstStyle>
          <a:p>
            <a:pPr lvl="0"/>
            <a:r>
              <a:rPr lang="en-US" altLang="ko-KR" dirty="0"/>
              <a:t>Click to edit Master text styles</a:t>
            </a:r>
          </a:p>
        </p:txBody>
      </p:sp>
      <p:pic>
        <p:nvPicPr>
          <p:cNvPr id="6" name="圖片 5">
            <a:extLst>
              <a:ext uri="{FF2B5EF4-FFF2-40B4-BE49-F238E27FC236}">
                <a16:creationId xmlns:a16="http://schemas.microsoft.com/office/drawing/2014/main" id="{FFEFE738-CAF7-4685-9EA7-A17B902D64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pic>
        <p:nvPicPr>
          <p:cNvPr id="7" name="圖片 6">
            <a:extLst>
              <a:ext uri="{FF2B5EF4-FFF2-40B4-BE49-F238E27FC236}">
                <a16:creationId xmlns:a16="http://schemas.microsoft.com/office/drawing/2014/main" id="{BC8B5304-6EED-428D-A79C-386CF95284F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4579893"/>
            <a:ext cx="440129" cy="440129"/>
          </a:xfrm>
          <a:prstGeom prst="rect">
            <a:avLst/>
          </a:prstGeom>
        </p:spPr>
      </p:pic>
    </p:spTree>
    <p:extLst>
      <p:ext uri="{BB962C8B-B14F-4D97-AF65-F5344CB8AC3E}">
        <p14:creationId xmlns:p14="http://schemas.microsoft.com/office/powerpoint/2010/main" val="92280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a:t>按一下以編輯母片標題樣式</a:t>
            </a:r>
            <a:endParaRPr kumimoji="0" lang="en-US" dirty="0"/>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4D945318-EA37-4113-AAD2-73572B5E645E}" type="slidenum">
              <a:rPr lang="zh-TW" altLang="en-US" smtClean="0"/>
              <a:pPr/>
              <a:t>‹#›</a:t>
            </a:fld>
            <a:endParaRPr lang="zh-TW" altLang="en-US"/>
          </a:p>
        </p:txBody>
      </p:sp>
      <p:sp>
        <p:nvSpPr>
          <p:cNvPr id="8" name="內容版面配置區 7"/>
          <p:cNvSpPr>
            <a:spLocks noGrp="1"/>
          </p:cNvSpPr>
          <p:nvPr>
            <p:ph sz="quarter" idx="1"/>
          </p:nvPr>
        </p:nvSpPr>
        <p:spPr>
          <a:xfrm>
            <a:off x="914400" y="1085850"/>
            <a:ext cx="7772400" cy="3429000"/>
          </a:xfrm>
        </p:spPr>
        <p:txBody>
          <a:bodyPr vert="horz"/>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Tree>
    <p:extLst>
      <p:ext uri="{BB962C8B-B14F-4D97-AF65-F5344CB8AC3E}">
        <p14:creationId xmlns:p14="http://schemas.microsoft.com/office/powerpoint/2010/main" val="313454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a:t>按一下以編輯母片標題樣式</a:t>
            </a:r>
            <a:endParaRPr kumimoji="0" lang="en-US" dirty="0"/>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D945318-EA37-4113-AAD2-73572B5E645E}" type="slidenum">
              <a:rPr lang="zh-TW" altLang="en-US" smtClean="0"/>
              <a:pPr/>
              <a:t>‹#›</a:t>
            </a:fld>
            <a:endParaRPr lang="zh-TW" altLang="en-US"/>
          </a:p>
        </p:txBody>
      </p:sp>
    </p:spTree>
    <p:extLst>
      <p:ext uri="{BB962C8B-B14F-4D97-AF65-F5344CB8AC3E}">
        <p14:creationId xmlns:p14="http://schemas.microsoft.com/office/powerpoint/2010/main" val="644145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dirty="0"/>
              <a:t>按一下以編輯母片標題樣式</a:t>
            </a:r>
            <a:endParaRPr kumimoji="0" lang="en-US" dirty="0"/>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D945318-EA37-4113-AAD2-73572B5E645E}" type="slidenum">
              <a:rPr lang="zh-TW" altLang="en-US" smtClean="0"/>
              <a:pPr/>
              <a:t>‹#›</a:t>
            </a:fld>
            <a:endParaRPr lang="zh-TW" altLang="en-US"/>
          </a:p>
        </p:txBody>
      </p:sp>
      <p:sp>
        <p:nvSpPr>
          <p:cNvPr id="9" name="內容版面配置區 8"/>
          <p:cNvSpPr>
            <a:spLocks noGrp="1"/>
          </p:cNvSpPr>
          <p:nvPr>
            <p:ph sz="quarter" idx="1"/>
          </p:nvPr>
        </p:nvSpPr>
        <p:spPr>
          <a:xfrm>
            <a:off x="914400" y="1085850"/>
            <a:ext cx="3749040" cy="3429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11" name="內容版面配置區 10"/>
          <p:cNvSpPr>
            <a:spLocks noGrp="1"/>
          </p:cNvSpPr>
          <p:nvPr>
            <p:ph sz="quarter" idx="2"/>
          </p:nvPr>
        </p:nvSpPr>
        <p:spPr>
          <a:xfrm>
            <a:off x="4933950" y="1085850"/>
            <a:ext cx="3749040" cy="3429000"/>
          </a:xfrm>
        </p:spPr>
        <p:txBody>
          <a:bodyPr vert="horz"/>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Tree>
    <p:extLst>
      <p:ext uri="{BB962C8B-B14F-4D97-AF65-F5344CB8AC3E}">
        <p14:creationId xmlns:p14="http://schemas.microsoft.com/office/powerpoint/2010/main" val="219488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1" r:id="rId3"/>
    <p:sldLayoutId id="2147483650" r:id="rId4"/>
    <p:sldLayoutId id="2147483680" r:id="rId5"/>
    <p:sldLayoutId id="2147483660" r:id="rId6"/>
    <p:sldLayoutId id="2147483674" r:id="rId7"/>
    <p:sldLayoutId id="2147483676" r:id="rId8"/>
    <p:sldLayoutId id="2147483677" r:id="rId9"/>
    <p:sldLayoutId id="2147483678" r:id="rId10"/>
    <p:sldLayoutId id="2147483679" r:id="rId11"/>
  </p:sldLayoutIdLst>
  <p:hf hdr="0" ftr="0" dt="0"/>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3.xm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42.xml"/><Relationship Id="rId5" Type="http://schemas.openxmlformats.org/officeDocument/2006/relationships/slide" Target="slide26.xml"/><Relationship Id="rId4" Type="http://schemas.openxmlformats.org/officeDocument/2006/relationships/slide" Target="slide12.xml"/><Relationship Id="rId9" Type="http://schemas.openxmlformats.org/officeDocument/2006/relationships/slide" Target="slide4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27.jp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8" Type="http://schemas.openxmlformats.org/officeDocument/2006/relationships/hyperlink" Target="https://www.rootlaw.com.tw/LawContent.aspx?LawID=A040160021002800-1041028" TargetMode="External"/><Relationship Id="rId3" Type="http://schemas.openxmlformats.org/officeDocument/2006/relationships/hyperlink" Target="https://edu.law.moe.gov.tw/LawContent.aspx?id=GL001753&amp;KeyWord=%e5%a4%a7%e5%b0%88%e6%a0%a1%e9%99%a2%e9%ab%98%e7%ad%89%e6%95%99%e8%82%b2%e6%b7%b1%e8%80%95%e8%a8%88%e7%95%ab%e7%b6%93%e8%b2%bb%e4%bd%bf%e7%94%a8%e5%8e%9f%e5%89%87" TargetMode="External"/><Relationship Id="rId7" Type="http://schemas.openxmlformats.org/officeDocument/2006/relationships/hyperlink" Target="http://weblaw.exam.gov.tw/LawContent.aspx?LawID=J060300002" TargetMode="External"/><Relationship Id="rId12" Type="http://schemas.openxmlformats.org/officeDocument/2006/relationships/hyperlink" Target="https://law.dgbas.gov.tw/LawContent.aspx?id=FL017584#lawmenu"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hyperlink" Target="https://law.dgbas.gov.tw/LawContent.aspx?id=FL000752" TargetMode="External"/><Relationship Id="rId11" Type="http://schemas.openxmlformats.org/officeDocument/2006/relationships/hyperlink" Target="https://law.dgbas.gov.tw/LawContent.aspx?id=FL017585#lawmenu" TargetMode="External"/><Relationship Id="rId5" Type="http://schemas.openxmlformats.org/officeDocument/2006/relationships/hyperlink" Target="https://edu.law.moe.gov.tw/LawContent.aspx?id=FL043029" TargetMode="External"/><Relationship Id="rId10" Type="http://schemas.openxmlformats.org/officeDocument/2006/relationships/hyperlink" Target="https://law.dgbas.gov.tw/LawContent.aspx?id=FL017586&amp;KeyWord=%e5%90%84%e6%a9%9f%e9%97%9c%e6%b4%be%e5%93%a1%e5%8f%83%e5%8a%a0%e5%9c%8b%e5%85%a7%e5%90%84%e9%a0%85%e8%a8%93%e7%b7%b4%e6%88%96%e8%ac%9b%e7%bf%92%e8%b2%bb%e7%94%a8%e8%a3%9c%e5%8a%a9%e8%a6%81%e9%bb%9e" TargetMode="External"/><Relationship Id="rId4" Type="http://schemas.openxmlformats.org/officeDocument/2006/relationships/hyperlink" Target="https://edu.law.moe.gov.tw/LawContent.aspx?id=FL008371" TargetMode="External"/><Relationship Id="rId9" Type="http://schemas.openxmlformats.org/officeDocument/2006/relationships/hyperlink" Target="https://www.dgbas.gov.tw/lp.asp?CtNode=2806&amp;CtUnit=1077&amp;BaseDSD=7&amp;mp=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rootlaw.com.tw/LawContent.aspx?LawID=A040160081007600-1070123" TargetMode="External"/><Relationship Id="rId2" Type="http://schemas.openxmlformats.org/officeDocument/2006/relationships/notesSlide" Target="../notesSlides/notesSlide48.xml"/><Relationship Id="rId1" Type="http://schemas.openxmlformats.org/officeDocument/2006/relationships/slideLayout" Target="../slideLayouts/slideLayout5.xml"/><Relationship Id="rId4" Type="http://schemas.openxmlformats.org/officeDocument/2006/relationships/hyperlink" Target="https://www.dgbas.gov.tw/lp.asp?ctNode=6667&amp;CtUnit=2436&amp;BaseDSD=7&amp;MP=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law.dgbas.gov.tw/LawContent.aspx?id=GL000696&amp;kw=%e7%94%9f%e6%b4%bb%e8%b2%bb%e6%97%a5%e6%94%af%e6%95%b8%e9%a1%8d%e8%a1%a8" TargetMode="External"/><Relationship Id="rId2" Type="http://schemas.openxmlformats.org/officeDocument/2006/relationships/hyperlink" Target="https://law.dgbas.gov.tw/LawContentSource.aspx?id=FL028084#lawmenu" TargetMode="External"/><Relationship Id="rId1" Type="http://schemas.openxmlformats.org/officeDocument/2006/relationships/slideLayout" Target="../slideLayouts/slideLayout5.xml"/><Relationship Id="rId5" Type="http://schemas.openxmlformats.org/officeDocument/2006/relationships/hyperlink" Target="https://sites.google.com/gapps.uch.edu.tw/bookkeeper/%E7%9B%B8%E9%97%9C%E8%A6%8F%E5%AE%9A?authuser=0" TargetMode="External"/><Relationship Id="rId4" Type="http://schemas.openxmlformats.org/officeDocument/2006/relationships/hyperlink" Target="https://law.nstc.gov.tw/LawContent.aspx?id=FL03654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89326" y="3003798"/>
            <a:ext cx="4788024" cy="261610"/>
          </a:xfrm>
          <a:prstGeom prst="rect">
            <a:avLst/>
          </a:prstGeom>
          <a:noFill/>
        </p:spPr>
        <p:txBody>
          <a:bodyPr wrap="square">
            <a:spAutoFit/>
          </a:bodyPr>
          <a:lstStyle/>
          <a:p>
            <a:pPr algn="ctr" fontAlgn="auto">
              <a:spcBef>
                <a:spcPts val="0"/>
              </a:spcBef>
              <a:spcAft>
                <a:spcPts val="0"/>
              </a:spcAft>
              <a:defRPr/>
            </a:pPr>
            <a:r>
              <a:rPr lang="en-US" altLang="ko-KR" sz="1100" b="1" dirty="0" err="1">
                <a:solidFill>
                  <a:schemeClr val="bg1"/>
                </a:solidFill>
                <a:latin typeface="Arial" pitchFamily="34" charset="0"/>
                <a:cs typeface="Arial" pitchFamily="34" charset="0"/>
              </a:rPr>
              <a:t>Chien</a:t>
            </a:r>
            <a:r>
              <a:rPr lang="en-US" altLang="ko-KR" sz="1100" b="1" dirty="0">
                <a:solidFill>
                  <a:schemeClr val="bg1"/>
                </a:solidFill>
                <a:latin typeface="Arial" pitchFamily="34" charset="0"/>
                <a:cs typeface="Arial" pitchFamily="34" charset="0"/>
              </a:rPr>
              <a:t> </a:t>
            </a:r>
            <a:r>
              <a:rPr lang="en-US" altLang="ko-KR" sz="1100" b="1" dirty="0" err="1">
                <a:solidFill>
                  <a:schemeClr val="bg1"/>
                </a:solidFill>
                <a:latin typeface="Arial" pitchFamily="34" charset="0"/>
                <a:cs typeface="Arial" pitchFamily="34" charset="0"/>
              </a:rPr>
              <a:t>Hsin</a:t>
            </a:r>
            <a:r>
              <a:rPr lang="en-US" altLang="ko-KR" sz="1100" b="1" dirty="0">
                <a:solidFill>
                  <a:schemeClr val="bg1"/>
                </a:solidFill>
                <a:latin typeface="Arial" pitchFamily="34" charset="0"/>
                <a:cs typeface="Arial" pitchFamily="34" charset="0"/>
              </a:rPr>
              <a:t> University of Science and Technology</a:t>
            </a:r>
            <a:endParaRPr kumimoji="0" lang="en-US" altLang="ko-KR" sz="1100" b="1" dirty="0">
              <a:solidFill>
                <a:schemeClr val="bg1"/>
              </a:solidFill>
              <a:latin typeface="Arial" pitchFamily="34" charset="0"/>
              <a:cs typeface="Arial" pitchFamily="34" charset="0"/>
            </a:endParaRPr>
          </a:p>
        </p:txBody>
      </p:sp>
      <p:sp>
        <p:nvSpPr>
          <p:cNvPr id="18" name="TextBox 1"/>
          <p:cNvSpPr txBox="1">
            <a:spLocks noChangeArrowheads="1"/>
          </p:cNvSpPr>
          <p:nvPr/>
        </p:nvSpPr>
        <p:spPr bwMode="auto">
          <a:xfrm>
            <a:off x="2170179" y="1546795"/>
            <a:ext cx="4788024" cy="1384995"/>
          </a:xfrm>
          <a:prstGeom prst="rect">
            <a:avLst/>
          </a:prstGeom>
          <a:noFill/>
          <a:ln w="9525">
            <a:noFill/>
            <a:miter lim="800000"/>
            <a:headEnd/>
            <a:tailEnd/>
          </a:ln>
        </p:spPr>
        <p:txBody>
          <a:bodyPr wrap="square">
            <a:spAutoFit/>
          </a:bodyPr>
          <a:lstStyle/>
          <a:p>
            <a:pPr algn="ctr"/>
            <a:r>
              <a:rPr lang="zh-TW" altLang="en-US" sz="2800" b="1" dirty="0">
                <a:solidFill>
                  <a:schemeClr val="bg1"/>
                </a:solidFill>
                <a:latin typeface="Arial" pitchFamily="34" charset="0"/>
                <a:ea typeface="맑은 고딕" pitchFamily="50" charset="-127"/>
                <a:cs typeface="Arial" pitchFamily="34" charset="0"/>
              </a:rPr>
              <a:t>高教深耕計畫</a:t>
            </a:r>
            <a:endParaRPr lang="en-US" altLang="zh-TW" sz="2800" b="1" dirty="0">
              <a:solidFill>
                <a:schemeClr val="bg1"/>
              </a:solidFill>
              <a:latin typeface="Arial" pitchFamily="34" charset="0"/>
              <a:ea typeface="맑은 고딕" pitchFamily="50" charset="-127"/>
              <a:cs typeface="Arial" pitchFamily="34" charset="0"/>
            </a:endParaRPr>
          </a:p>
          <a:p>
            <a:pPr algn="ctr"/>
            <a:r>
              <a:rPr lang="zh-TW" altLang="en-US" sz="2800" b="1" dirty="0">
                <a:solidFill>
                  <a:schemeClr val="bg1"/>
                </a:solidFill>
                <a:latin typeface="Arial" pitchFamily="34" charset="0"/>
                <a:ea typeface="맑은 고딕" pitchFamily="50" charset="-127"/>
                <a:cs typeface="Arial" pitchFamily="34" charset="0"/>
              </a:rPr>
              <a:t>經費申請及核銷</a:t>
            </a:r>
            <a:endParaRPr lang="en-US" altLang="zh-TW" sz="2800" b="1" dirty="0">
              <a:solidFill>
                <a:schemeClr val="bg1"/>
              </a:solidFill>
              <a:latin typeface="Arial" pitchFamily="34" charset="0"/>
              <a:ea typeface="맑은 고딕" pitchFamily="50" charset="-127"/>
              <a:cs typeface="Arial" pitchFamily="34" charset="0"/>
            </a:endParaRPr>
          </a:p>
          <a:p>
            <a:pPr algn="ctr"/>
            <a:r>
              <a:rPr lang="zh-TW" altLang="en-US" sz="2800" b="1" dirty="0">
                <a:solidFill>
                  <a:schemeClr val="bg1"/>
                </a:solidFill>
                <a:latin typeface="Arial" pitchFamily="34" charset="0"/>
                <a:ea typeface="맑은 고딕" pitchFamily="50" charset="-127"/>
                <a:cs typeface="Arial" pitchFamily="34" charset="0"/>
              </a:rPr>
              <a:t>使用服務手冊</a:t>
            </a:r>
            <a:endParaRPr lang="en-US" altLang="ko-KR" sz="2800" b="1" dirty="0">
              <a:solidFill>
                <a:schemeClr val="bg1"/>
              </a:solidFill>
              <a:latin typeface="Arial" pitchFamily="34" charset="0"/>
              <a:ea typeface="맑은 고딕" pitchFamily="50" charset="-127"/>
              <a:cs typeface="Arial" pitchFamily="34" charset="0"/>
            </a:endParaRPr>
          </a:p>
        </p:txBody>
      </p:sp>
      <p:sp>
        <p:nvSpPr>
          <p:cNvPr id="21" name="Rounded Rectangle 20"/>
          <p:cNvSpPr/>
          <p:nvPr/>
        </p:nvSpPr>
        <p:spPr>
          <a:xfrm>
            <a:off x="3995936" y="3414334"/>
            <a:ext cx="1152128" cy="383900"/>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1200" dirty="0">
                <a:solidFill>
                  <a:schemeClr val="bg1"/>
                </a:solidFill>
              </a:rPr>
              <a:t>會計室 </a:t>
            </a:r>
          </a:p>
          <a:p>
            <a:pPr algn="ctr"/>
            <a:r>
              <a:rPr lang="en-US" altLang="ko-KR" sz="1200" dirty="0">
                <a:solidFill>
                  <a:schemeClr val="bg1"/>
                </a:solidFill>
              </a:rPr>
              <a:t>2024-2.26</a:t>
            </a:r>
          </a:p>
        </p:txBody>
      </p:sp>
      <p:pic>
        <p:nvPicPr>
          <p:cNvPr id="3" name="圖片 2">
            <a:extLst>
              <a:ext uri="{FF2B5EF4-FFF2-40B4-BE49-F238E27FC236}">
                <a16:creationId xmlns:a16="http://schemas.microsoft.com/office/drawing/2014/main" id="{56CDB886-1896-4EB2-AFA3-102199651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3A1043-C2F6-4EAE-A3DE-E2240E62A5A7}"/>
              </a:ext>
            </a:extLst>
          </p:cNvPr>
          <p:cNvSpPr>
            <a:spLocks noGrp="1"/>
          </p:cNvSpPr>
          <p:nvPr>
            <p:ph type="title"/>
          </p:nvPr>
        </p:nvSpPr>
        <p:spPr/>
        <p:txBody>
          <a:bodyPr/>
          <a:lstStyle/>
          <a:p>
            <a:r>
              <a:rPr lang="zh-TW" altLang="en-US" dirty="0"/>
              <a:t>    </a:t>
            </a:r>
            <a:r>
              <a:rPr lang="zh-TW" altLang="en-US" sz="2800" dirty="0"/>
              <a:t>預算編列重要注意事項</a:t>
            </a:r>
          </a:p>
        </p:txBody>
      </p:sp>
      <p:sp>
        <p:nvSpPr>
          <p:cNvPr id="3" name="內容版面配置區 2">
            <a:extLst>
              <a:ext uri="{FF2B5EF4-FFF2-40B4-BE49-F238E27FC236}">
                <a16:creationId xmlns:a16="http://schemas.microsoft.com/office/drawing/2014/main" id="{75C2ED67-F870-413D-9846-C856067396E2}"/>
              </a:ext>
            </a:extLst>
          </p:cNvPr>
          <p:cNvSpPr>
            <a:spLocks noGrp="1"/>
          </p:cNvSpPr>
          <p:nvPr>
            <p:ph idx="10"/>
          </p:nvPr>
        </p:nvSpPr>
        <p:spPr>
          <a:xfrm>
            <a:off x="405880" y="843558"/>
            <a:ext cx="8414592" cy="3600400"/>
          </a:xfrm>
        </p:spPr>
        <p:txBody>
          <a:bodyPr/>
          <a:lstStyle/>
          <a:p>
            <a:pPr marL="285750" indent="-285750">
              <a:buFont typeface="Wingdings" panose="05000000000000000000" pitchFamily="2" charset="2"/>
              <a:buChar char="Ø"/>
            </a:pPr>
            <a:r>
              <a:rPr lang="zh-TW" altLang="en-US" b="1" dirty="0"/>
              <a:t>內聘鐘點費</a:t>
            </a:r>
            <a:r>
              <a:rPr lang="en-US" altLang="zh-TW" b="1" dirty="0"/>
              <a:t>/</a:t>
            </a:r>
            <a:r>
              <a:rPr lang="zh-TW" altLang="en-US" b="1" dirty="0"/>
              <a:t>外聘鐘點費：</a:t>
            </a:r>
            <a:endParaRPr lang="en-US" altLang="zh-TW" b="1" dirty="0"/>
          </a:p>
          <a:p>
            <a:pPr marL="720000" indent="-285750">
              <a:buFont typeface="Arial" panose="020B0604020202020204" pitchFamily="34" charset="0"/>
              <a:buChar char="•"/>
            </a:pPr>
            <a:r>
              <a:rPr lang="zh-TW" altLang="en-US" dirty="0"/>
              <a:t>請於品名或規格明確註明</a:t>
            </a:r>
            <a:r>
              <a:rPr lang="zh-TW" altLang="en-US" dirty="0">
                <a:solidFill>
                  <a:srgbClr val="FF0000"/>
                </a:solidFill>
              </a:rPr>
              <a:t>內聘或外聘鐘點費</a:t>
            </a:r>
            <a:r>
              <a:rPr lang="zh-TW" altLang="en-US" dirty="0"/>
              <a:t>，且</a:t>
            </a:r>
            <a:r>
              <a:rPr lang="zh-TW" altLang="en-US" dirty="0">
                <a:solidFill>
                  <a:srgbClr val="FF0000"/>
                </a:solidFill>
              </a:rPr>
              <a:t>支應標準</a:t>
            </a:r>
            <a:r>
              <a:rPr lang="zh-TW" altLang="en-US" dirty="0"/>
              <a:t>需符合規定。</a:t>
            </a:r>
            <a:endParaRPr lang="en-US" altLang="zh-TW" dirty="0"/>
          </a:p>
          <a:p>
            <a:pPr marL="720000" indent="-285750">
              <a:buFont typeface="Arial" panose="020B0604020202020204" pitchFamily="34" charset="0"/>
              <a:buChar char="•"/>
            </a:pPr>
            <a:r>
              <a:rPr lang="zh-TW" altLang="en-US" dirty="0"/>
              <a:t>請參照行政院訂定發布講座鐘點費支給表規定：</a:t>
            </a:r>
            <a:endParaRPr lang="en-US" altLang="zh-TW" dirty="0"/>
          </a:p>
          <a:p>
            <a:pPr marL="900000" indent="-342900">
              <a:buFont typeface="Wingdings" panose="05000000000000000000" pitchFamily="2" charset="2"/>
              <a:buAutoNum type="circleNumWdWhitePlain"/>
            </a:pPr>
            <a:r>
              <a:rPr lang="zh-TW" altLang="en-US" dirty="0"/>
              <a:t>協助教學並實際授課之講座助理，其支給數額按同一課程 講座鐘點費減半支給。</a:t>
            </a:r>
            <a:endParaRPr lang="en-US" altLang="zh-TW" dirty="0"/>
          </a:p>
          <a:p>
            <a:pPr marL="900000" indent="-342900">
              <a:buFont typeface="Wingdings" panose="05000000000000000000" pitchFamily="2" charset="2"/>
              <a:buAutoNum type="circleNumWdWhitePlain"/>
            </a:pPr>
            <a:r>
              <a:rPr lang="zh-TW" altLang="en-US" dirty="0"/>
              <a:t>授課時間每節為 </a:t>
            </a:r>
            <a:r>
              <a:rPr lang="en-US" altLang="zh-TW" dirty="0"/>
              <a:t>50</a:t>
            </a:r>
            <a:r>
              <a:rPr lang="zh-TW" altLang="en-US" dirty="0"/>
              <a:t>分鐘；連續上課</a:t>
            </a:r>
            <a:r>
              <a:rPr lang="en-US" altLang="zh-TW" dirty="0"/>
              <a:t>2</a:t>
            </a:r>
            <a:r>
              <a:rPr lang="zh-TW" altLang="en-US" dirty="0"/>
              <a:t>節者為 </a:t>
            </a:r>
            <a:r>
              <a:rPr lang="en-US" altLang="zh-TW" dirty="0"/>
              <a:t>90</a:t>
            </a:r>
            <a:r>
              <a:rPr lang="zh-TW" altLang="en-US" dirty="0"/>
              <a:t>分鐘。未滿者講座鐘點費應減半支給。</a:t>
            </a:r>
            <a:endParaRPr lang="en-US" altLang="zh-TW" dirty="0"/>
          </a:p>
          <a:p>
            <a:pPr marL="900000" indent="-342900">
              <a:buFont typeface="Wingdings" panose="05000000000000000000" pitchFamily="2" charset="2"/>
              <a:buAutoNum type="circleNumWdWhitePlain"/>
            </a:pPr>
            <a:r>
              <a:rPr lang="zh-TW" altLang="en-US" dirty="0"/>
              <a:t>內聘</a:t>
            </a:r>
            <a:r>
              <a:rPr lang="en-US" altLang="zh-TW" dirty="0"/>
              <a:t>(</a:t>
            </a:r>
            <a:r>
              <a:rPr lang="zh-TW" altLang="en-US" dirty="0"/>
              <a:t>講座</a:t>
            </a:r>
            <a:r>
              <a:rPr lang="en-US" altLang="zh-TW" dirty="0"/>
              <a:t>)</a:t>
            </a:r>
            <a:r>
              <a:rPr lang="zh-TW" altLang="en-US" dirty="0"/>
              <a:t>鐘點費：僅支本校教師、行政職員</a:t>
            </a:r>
            <a:r>
              <a:rPr lang="en-US" altLang="zh-TW" dirty="0"/>
              <a:t>(</a:t>
            </a:r>
            <a:r>
              <a:rPr lang="zh-TW" altLang="en-US" dirty="0"/>
              <a:t>需休假狀態，核銷檢附假單</a:t>
            </a:r>
            <a:r>
              <a:rPr lang="en-US" altLang="zh-TW" dirty="0"/>
              <a:t>)</a:t>
            </a:r>
            <a:r>
              <a:rPr lang="zh-TW" altLang="en-US" dirty="0"/>
              <a:t>，勿支學生身份及兼任教師。</a:t>
            </a:r>
            <a:endParaRPr lang="en-US" altLang="zh-TW" dirty="0"/>
          </a:p>
          <a:p>
            <a:pPr marL="284400" indent="-285750">
              <a:buFont typeface="Wingdings" panose="05000000000000000000" pitchFamily="2" charset="2"/>
              <a:buChar char="Ø"/>
            </a:pPr>
            <a:r>
              <a:rPr lang="zh-TW" altLang="en-US" b="1" dirty="0"/>
              <a:t>雜支：</a:t>
            </a:r>
            <a:r>
              <a:rPr lang="zh-TW" altLang="en-US" dirty="0"/>
              <a:t>因金額有編列上限，請各計畫勿自行編列。</a:t>
            </a:r>
            <a:endParaRPr lang="en-US" altLang="zh-TW" dirty="0"/>
          </a:p>
          <a:p>
            <a:pPr marL="284400" indent="-285750">
              <a:buFont typeface="Wingdings" panose="05000000000000000000" pitchFamily="2" charset="2"/>
              <a:buChar char="Ø"/>
            </a:pPr>
            <a:r>
              <a:rPr lang="zh-TW" altLang="en-US" dirty="0"/>
              <a:t>依本校健總字第</a:t>
            </a:r>
            <a:r>
              <a:rPr lang="en-US" altLang="zh-TW" dirty="0"/>
              <a:t>1031003505</a:t>
            </a:r>
            <a:r>
              <a:rPr lang="zh-TW" altLang="en-US" dirty="0"/>
              <a:t>號公告，主旨：</a:t>
            </a:r>
            <a:r>
              <a:rPr lang="zh-TW" altLang="en-US" dirty="0">
                <a:solidFill>
                  <a:srgbClr val="FF0000"/>
                </a:solidFill>
              </a:rPr>
              <a:t>行政院環境保護署惠相關單位共同推動減少使用紙杯、</a:t>
            </a:r>
            <a:r>
              <a:rPr lang="en-US" altLang="zh-TW" dirty="0">
                <a:solidFill>
                  <a:srgbClr val="FF0000"/>
                </a:solidFill>
              </a:rPr>
              <a:t>1</a:t>
            </a:r>
            <a:r>
              <a:rPr lang="zh-TW" altLang="en-US" dirty="0">
                <a:solidFill>
                  <a:srgbClr val="FF0000"/>
                </a:solidFill>
              </a:rPr>
              <a:t>次用塑膠杯及包裝飲用水等</a:t>
            </a:r>
            <a:r>
              <a:rPr lang="en-US" altLang="zh-TW" dirty="0">
                <a:solidFill>
                  <a:srgbClr val="FF0000"/>
                </a:solidFill>
              </a:rPr>
              <a:t>1</a:t>
            </a:r>
            <a:r>
              <a:rPr lang="zh-TW" altLang="en-US" dirty="0">
                <a:solidFill>
                  <a:srgbClr val="FF0000"/>
                </a:solidFill>
              </a:rPr>
              <a:t>次產品，以達源頭減量目的</a:t>
            </a:r>
            <a:r>
              <a:rPr lang="zh-TW" altLang="en-US" dirty="0"/>
              <a:t>。</a:t>
            </a:r>
            <a:r>
              <a:rPr lang="en-US" altLang="zh-TW" u="sng" dirty="0">
                <a:solidFill>
                  <a:srgbClr val="FF0000"/>
                </a:solidFill>
              </a:rPr>
              <a:t>( </a:t>
            </a:r>
            <a:r>
              <a:rPr lang="zh-TW" altLang="en-US" u="sng" dirty="0">
                <a:solidFill>
                  <a:srgbClr val="FF0000"/>
                </a:solidFill>
              </a:rPr>
              <a:t>包含購物袋也請勿支應</a:t>
            </a:r>
            <a:r>
              <a:rPr lang="en-US" altLang="zh-TW" u="sng" dirty="0">
                <a:solidFill>
                  <a:srgbClr val="FF0000"/>
                </a:solidFill>
              </a:rPr>
              <a:t>)</a:t>
            </a:r>
          </a:p>
          <a:p>
            <a:pPr marL="284400" indent="-285750">
              <a:buFont typeface="Wingdings" panose="05000000000000000000" pitchFamily="2" charset="2"/>
              <a:buChar char="Ø"/>
            </a:pPr>
            <a:r>
              <a:rPr lang="zh-TW" altLang="en-US" b="1" dirty="0"/>
              <a:t>裁判費：</a:t>
            </a:r>
            <a:r>
              <a:rPr lang="zh-TW" altLang="en-US" dirty="0"/>
              <a:t>校內人員不可支領，支應標準參照：勞動部辦理技能競賽各項業務支付費用標準表。</a:t>
            </a:r>
          </a:p>
          <a:p>
            <a:endParaRPr lang="zh-TW" altLang="en-US" dirty="0"/>
          </a:p>
        </p:txBody>
      </p:sp>
    </p:spTree>
    <p:extLst>
      <p:ext uri="{BB962C8B-B14F-4D97-AF65-F5344CB8AC3E}">
        <p14:creationId xmlns:p14="http://schemas.microsoft.com/office/powerpoint/2010/main" val="263321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預算編列重要注意事項</a:t>
            </a:r>
          </a:p>
        </p:txBody>
      </p:sp>
      <p:sp>
        <p:nvSpPr>
          <p:cNvPr id="3" name="內容版面配置區 2"/>
          <p:cNvSpPr>
            <a:spLocks noGrp="1"/>
          </p:cNvSpPr>
          <p:nvPr>
            <p:ph idx="10"/>
          </p:nvPr>
        </p:nvSpPr>
        <p:spPr>
          <a:xfrm>
            <a:off x="323528" y="771550"/>
            <a:ext cx="8496944" cy="4104456"/>
          </a:xfrm>
        </p:spPr>
        <p:txBody>
          <a:bodyPr/>
          <a:lstStyle/>
          <a:p>
            <a:pPr marL="285750" indent="-285750">
              <a:buFont typeface="Wingdings" panose="05000000000000000000" pitchFamily="2" charset="2"/>
              <a:buChar char="Ø"/>
            </a:pPr>
            <a:r>
              <a:rPr lang="zh-TW" altLang="en-US" b="1" dirty="0"/>
              <a:t>雇主負擔補充保費：</a:t>
            </a:r>
            <a:endParaRPr lang="en-US" altLang="zh-TW" b="1" dirty="0"/>
          </a:p>
          <a:p>
            <a:pPr marL="720000" indent="-285750">
              <a:buFont typeface="Arial" panose="020B0604020202020204" pitchFamily="34" charset="0"/>
              <a:buChar char="•"/>
            </a:pPr>
            <a:r>
              <a:rPr lang="zh-TW" altLang="en-US" dirty="0">
                <a:solidFill>
                  <a:srgbClr val="FF0000"/>
                </a:solidFill>
              </a:rPr>
              <a:t>欄位已鎖定</a:t>
            </a:r>
            <a:r>
              <a:rPr lang="zh-TW" altLang="en-US" dirty="0"/>
              <a:t>，請同一子計畫之補充保費，統一編列於同一品名，以利合計保費，</a:t>
            </a:r>
            <a:r>
              <a:rPr lang="zh-TW" altLang="en-US" dirty="0">
                <a:solidFill>
                  <a:srgbClr val="FF0000"/>
                </a:solidFill>
              </a:rPr>
              <a:t>屆時各計畫將統一編列總計畫項下支應</a:t>
            </a:r>
            <a:r>
              <a:rPr lang="zh-TW" altLang="en-US" dirty="0"/>
              <a:t>。</a:t>
            </a:r>
            <a:endParaRPr lang="en-US" altLang="zh-TW" dirty="0"/>
          </a:p>
          <a:p>
            <a:pPr marL="720000" indent="-285750">
              <a:buFont typeface="Arial" panose="020B0604020202020204" pitchFamily="34" charset="0"/>
              <a:buChar char="•"/>
            </a:pPr>
            <a:r>
              <a:rPr lang="zh-TW" altLang="en-US" dirty="0"/>
              <a:t>為</a:t>
            </a:r>
            <a:r>
              <a:rPr lang="en-US" altLang="zh-TW" dirty="0"/>
              <a:t>2</a:t>
            </a:r>
            <a:r>
              <a:rPr lang="zh-TW" altLang="en-US" dirty="0"/>
              <a:t>萬元以上（不含）至預算支用系統</a:t>
            </a:r>
            <a:r>
              <a:rPr lang="zh-TW" altLang="en-US" dirty="0">
                <a:solidFill>
                  <a:srgbClr val="FF0000"/>
                </a:solidFill>
              </a:rPr>
              <a:t>雜支單</a:t>
            </a:r>
            <a:r>
              <a:rPr lang="zh-TW" altLang="en-US" dirty="0"/>
              <a:t>提出申請、核銷。款付對象為「本校已先行墊付」，支用系統代碼</a:t>
            </a:r>
            <a:r>
              <a:rPr lang="en-US" altLang="zh-TW" dirty="0"/>
              <a:t>1698</a:t>
            </a:r>
            <a:r>
              <a:rPr lang="zh-TW" altLang="en-US" dirty="0"/>
              <a:t>。</a:t>
            </a:r>
            <a:endParaRPr lang="zh-TW" altLang="en-US" dirty="0">
              <a:solidFill>
                <a:srgbClr val="FF0000"/>
              </a:solidFill>
            </a:endParaRPr>
          </a:p>
          <a:p>
            <a:pPr marL="720000" indent="-285750">
              <a:buFont typeface="Arial" panose="020B0604020202020204" pitchFamily="34" charset="0"/>
              <a:buChar char="•"/>
            </a:pPr>
            <a:r>
              <a:rPr lang="zh-TW" altLang="en-US" dirty="0"/>
              <a:t>將計畫內</a:t>
            </a:r>
            <a:r>
              <a:rPr lang="en-US" altLang="zh-TW" dirty="0"/>
              <a:t>(102</a:t>
            </a:r>
            <a:r>
              <a:rPr lang="zh-TW" altLang="en-US" dirty="0"/>
              <a:t>年</a:t>
            </a:r>
            <a:r>
              <a:rPr lang="en-US" altLang="zh-TW" dirty="0"/>
              <a:t>1</a:t>
            </a:r>
            <a:r>
              <a:rPr lang="zh-TW" altLang="en-US" dirty="0"/>
              <a:t>月起</a:t>
            </a:r>
            <a:r>
              <a:rPr lang="en-US" altLang="zh-TW" dirty="0"/>
              <a:t>)</a:t>
            </a:r>
            <a:r>
              <a:rPr lang="zh-TW" altLang="en-US" dirty="0"/>
              <a:t>所發生</a:t>
            </a:r>
            <a:r>
              <a:rPr lang="zh-TW" altLang="en-US" dirty="0">
                <a:solidFill>
                  <a:srgbClr val="FF0000"/>
                </a:solidFill>
              </a:rPr>
              <a:t>所得類別</a:t>
            </a:r>
            <a:r>
              <a:rPr lang="en-US" altLang="zh-TW" dirty="0">
                <a:solidFill>
                  <a:srgbClr val="FF0000"/>
                </a:solidFill>
              </a:rPr>
              <a:t>50</a:t>
            </a:r>
            <a:r>
              <a:rPr lang="zh-TW" altLang="en-US" dirty="0"/>
              <a:t>之費用以「支出機關分攤表」貼憑證粘貼單，並檢附人事室「全民健康保險投保單位補充保險費繳款書」辦理核銷。</a:t>
            </a:r>
            <a:endParaRPr lang="en-US" altLang="zh-TW" dirty="0"/>
          </a:p>
          <a:p>
            <a:pPr marL="285750" indent="-285750" algn="dist">
              <a:lnSpc>
                <a:spcPts val="1800"/>
              </a:lnSpc>
              <a:buFont typeface="Wingdings" panose="05000000000000000000" pitchFamily="2" charset="2"/>
              <a:buChar char="Ø"/>
            </a:pPr>
            <a:r>
              <a:rPr lang="zh-TW" altLang="en-US" b="1" dirty="0"/>
              <a:t>獎品費</a:t>
            </a:r>
            <a:r>
              <a:rPr lang="en-US" altLang="zh-TW" b="1" dirty="0"/>
              <a:t>(</a:t>
            </a:r>
            <a:r>
              <a:rPr lang="zh-TW" altLang="en-US" b="1" dirty="0"/>
              <a:t>請購單</a:t>
            </a:r>
            <a:r>
              <a:rPr lang="en-US" altLang="zh-TW" b="1" dirty="0"/>
              <a:t>)</a:t>
            </a:r>
            <a:r>
              <a:rPr lang="zh-TW" altLang="en-US" b="1" dirty="0"/>
              <a:t>、獎金費</a:t>
            </a:r>
            <a:r>
              <a:rPr lang="en-US" altLang="zh-TW" b="1" dirty="0"/>
              <a:t>(</a:t>
            </a:r>
            <a:r>
              <a:rPr lang="zh-TW" altLang="en-US" b="1" dirty="0"/>
              <a:t>人支單</a:t>
            </a:r>
            <a:r>
              <a:rPr lang="en-US" altLang="zh-TW" b="1" dirty="0"/>
              <a:t>)</a:t>
            </a:r>
            <a:r>
              <a:rPr lang="zh-TW" altLang="en-US" b="1" dirty="0"/>
              <a:t>：</a:t>
            </a:r>
            <a:r>
              <a:rPr lang="zh-TW" altLang="en-US" dirty="0"/>
              <a:t>「獎金及獎品費」均可編列為</a:t>
            </a:r>
            <a:r>
              <a:rPr lang="zh-TW" altLang="en-US" dirty="0">
                <a:solidFill>
                  <a:srgbClr val="FF0000"/>
                </a:solidFill>
              </a:rPr>
              <a:t>補助款</a:t>
            </a:r>
            <a:r>
              <a:rPr lang="zh-TW" altLang="en-US" dirty="0"/>
              <a:t>，</a:t>
            </a:r>
            <a:r>
              <a:rPr lang="zh-TW" altLang="en-US" dirty="0">
                <a:solidFill>
                  <a:srgbClr val="FF0000"/>
                </a:solidFill>
              </a:rPr>
              <a:t>但計畫書  </a:t>
            </a:r>
            <a:endParaRPr lang="en-US" altLang="zh-TW" dirty="0">
              <a:solidFill>
                <a:srgbClr val="FF0000"/>
              </a:solidFill>
            </a:endParaRPr>
          </a:p>
          <a:p>
            <a:pPr algn="dist">
              <a:lnSpc>
                <a:spcPts val="1800"/>
              </a:lnSpc>
            </a:pPr>
            <a:r>
              <a:rPr lang="en-US" altLang="zh-TW" dirty="0">
                <a:solidFill>
                  <a:srgbClr val="FF0000"/>
                </a:solidFill>
              </a:rPr>
              <a:t>      </a:t>
            </a:r>
            <a:r>
              <a:rPr lang="zh-TW" altLang="en-US" dirty="0">
                <a:solidFill>
                  <a:srgbClr val="FF0000"/>
                </a:solidFill>
              </a:rPr>
              <a:t>務必檢附支給規定或標準之相關辦法</a:t>
            </a:r>
            <a:r>
              <a:rPr lang="zh-TW" altLang="en-US" dirty="0"/>
              <a:t>，若</a:t>
            </a:r>
            <a:r>
              <a:rPr lang="zh-TW" altLang="en-US" dirty="0">
                <a:solidFill>
                  <a:srgbClr val="FF0000"/>
                </a:solidFill>
              </a:rPr>
              <a:t>無附於計畫書</a:t>
            </a:r>
            <a:r>
              <a:rPr lang="zh-TW" altLang="en-US" dirty="0"/>
              <a:t>，則以</a:t>
            </a:r>
            <a:r>
              <a:rPr lang="zh-TW" altLang="en-US" dirty="0">
                <a:solidFill>
                  <a:srgbClr val="FF0000"/>
                </a:solidFill>
              </a:rPr>
              <a:t>配合款</a:t>
            </a:r>
            <a:r>
              <a:rPr lang="zh-TW" altLang="en-US" dirty="0"/>
              <a:t>編列。學校因計 </a:t>
            </a:r>
            <a:endParaRPr lang="en-US" altLang="zh-TW" dirty="0"/>
          </a:p>
          <a:p>
            <a:pPr algn="dist">
              <a:lnSpc>
                <a:spcPts val="1800"/>
              </a:lnSpc>
            </a:pPr>
            <a:r>
              <a:rPr lang="en-US" altLang="zh-TW" dirty="0"/>
              <a:t>      </a:t>
            </a:r>
            <a:r>
              <a:rPr lang="zh-TW" altLang="en-US" dirty="0"/>
              <a:t>畫需要，除本部獎勵科技大學及技術學院教學卓越計畫要點九、（四）、</a:t>
            </a:r>
            <a:r>
              <a:rPr lang="en-US" altLang="zh-TW" dirty="0"/>
              <a:t>5</a:t>
            </a:r>
            <a:r>
              <a:rPr lang="zh-TW" altLang="en-US" dirty="0"/>
              <a:t>之規定外</a:t>
            </a:r>
            <a:endParaRPr lang="en-US" altLang="zh-TW" dirty="0"/>
          </a:p>
          <a:p>
            <a:pPr algn="dist">
              <a:lnSpc>
                <a:spcPts val="1800"/>
              </a:lnSpc>
            </a:pPr>
            <a:r>
              <a:rPr lang="zh-TW" altLang="en-US" dirty="0"/>
              <a:t>      ，編列學生「獎勵金」、「獎勵品」（例如：獎勵學生取得專業證照、參加競賽活動    </a:t>
            </a:r>
            <a:endParaRPr lang="en-US" altLang="zh-TW" dirty="0"/>
          </a:p>
          <a:p>
            <a:pPr algn="dist">
              <a:lnSpc>
                <a:spcPts val="1800"/>
              </a:lnSpc>
            </a:pPr>
            <a:r>
              <a:rPr lang="en-US" altLang="zh-TW" dirty="0"/>
              <a:t>      </a:t>
            </a:r>
            <a:r>
              <a:rPr lang="zh-TW" altLang="en-US" dirty="0"/>
              <a:t>獲獎</a:t>
            </a:r>
            <a:r>
              <a:rPr lang="en-US" altLang="zh-TW" dirty="0"/>
              <a:t>…</a:t>
            </a:r>
            <a:r>
              <a:rPr lang="zh-TW" altLang="en-US" dirty="0"/>
              <a:t>等）得以補助款編列相關費用，並明定相關辦法給予獎勵。（支給規定或標準　　　　　　　</a:t>
            </a:r>
            <a:endParaRPr lang="en-US" altLang="zh-TW" dirty="0"/>
          </a:p>
          <a:p>
            <a:pPr marL="284400">
              <a:lnSpc>
                <a:spcPts val="1800"/>
              </a:lnSpc>
            </a:pPr>
            <a:r>
              <a:rPr lang="zh-TW" altLang="en-US" dirty="0"/>
              <a:t>應附於修正計畫書）</a:t>
            </a:r>
            <a:endParaRPr lang="en-US" altLang="zh-TW" dirty="0"/>
          </a:p>
          <a:p>
            <a:pPr marL="285750" indent="-285750" algn="just">
              <a:lnSpc>
                <a:spcPts val="1800"/>
              </a:lnSpc>
              <a:buFont typeface="Wingdings" panose="05000000000000000000" pitchFamily="2" charset="2"/>
              <a:buChar char="Ø"/>
            </a:pPr>
            <a:r>
              <a:rPr lang="zh-TW" altLang="en-US" b="1" dirty="0"/>
              <a:t>資訊服務費：</a:t>
            </a:r>
            <a:r>
              <a:rPr lang="zh-TW" altLang="en-US" u="sng" dirty="0">
                <a:solidFill>
                  <a:srgbClr val="FF0000"/>
                </a:solidFill>
              </a:rPr>
              <a:t>請以配合款編列，例如：軟“硬”體租用費。</a:t>
            </a:r>
            <a:endParaRPr lang="en-US" altLang="zh-TW" u="sng" dirty="0">
              <a:solidFill>
                <a:srgbClr val="FF0000"/>
              </a:solidFill>
            </a:endParaRPr>
          </a:p>
          <a:p>
            <a:pPr marL="284400">
              <a:lnSpc>
                <a:spcPts val="1800"/>
              </a:lnSpc>
            </a:pPr>
            <a:endParaRPr lang="en-US" altLang="zh-TW" b="1" dirty="0"/>
          </a:p>
          <a:p>
            <a:pPr marL="284400">
              <a:lnSpc>
                <a:spcPts val="1800"/>
              </a:lnSpc>
            </a:pPr>
            <a:endParaRPr lang="en-US" altLang="zh-TW" dirty="0"/>
          </a:p>
          <a:p>
            <a:pPr marL="284400">
              <a:lnSpc>
                <a:spcPts val="1800"/>
              </a:lnSpc>
            </a:pPr>
            <a:endParaRPr lang="en-US" altLang="zh-TW" dirty="0"/>
          </a:p>
          <a:p>
            <a:pPr marL="284400">
              <a:lnSpc>
                <a:spcPts val="1800"/>
              </a:lnSpc>
            </a:pPr>
            <a:endParaRPr lang="en-US" altLang="zh-TW" dirty="0"/>
          </a:p>
          <a:p>
            <a:endParaRPr lang="zh-TW" altLang="en-US" dirty="0"/>
          </a:p>
        </p:txBody>
      </p:sp>
    </p:spTree>
    <p:extLst>
      <p:ext uri="{BB962C8B-B14F-4D97-AF65-F5344CB8AC3E}">
        <p14:creationId xmlns:p14="http://schemas.microsoft.com/office/powerpoint/2010/main" val="116365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B34F412-2ADB-4498-91BB-8053C0BCDD20}"/>
              </a:ext>
            </a:extLst>
          </p:cNvPr>
          <p:cNvSpPr>
            <a:spLocks noGrp="1"/>
          </p:cNvSpPr>
          <p:nvPr>
            <p:ph type="title"/>
          </p:nvPr>
        </p:nvSpPr>
        <p:spPr/>
        <p:txBody>
          <a:bodyPr/>
          <a:lstStyle/>
          <a:p>
            <a:r>
              <a:rPr lang="zh-TW" altLang="en-US" dirty="0"/>
              <a:t>經費支用及憑證核銷注意事項</a:t>
            </a:r>
          </a:p>
        </p:txBody>
      </p:sp>
      <p:sp>
        <p:nvSpPr>
          <p:cNvPr id="3" name="動作按鈕: 移至首頁 2">
            <a:hlinkClick r:id="rId3" action="ppaction://hlinksldjump" highlightClick="1"/>
            <a:extLst>
              <a:ext uri="{FF2B5EF4-FFF2-40B4-BE49-F238E27FC236}">
                <a16:creationId xmlns:a16="http://schemas.microsoft.com/office/drawing/2014/main" id="{B98346A9-A891-47E9-847B-360DC06122C0}"/>
              </a:ext>
            </a:extLst>
          </p:cNvPr>
          <p:cNvSpPr/>
          <p:nvPr/>
        </p:nvSpPr>
        <p:spPr>
          <a:xfrm>
            <a:off x="8913479" y="4891182"/>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765035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t>    經費支用注意事項</a:t>
            </a:r>
          </a:p>
        </p:txBody>
      </p:sp>
      <p:sp>
        <p:nvSpPr>
          <p:cNvPr id="6" name="內容版面配置區 5"/>
          <p:cNvSpPr>
            <a:spLocks noGrp="1"/>
          </p:cNvSpPr>
          <p:nvPr>
            <p:ph idx="1"/>
          </p:nvPr>
        </p:nvSpPr>
        <p:spPr/>
        <p:txBody>
          <a:bodyPr/>
          <a:lstStyle/>
          <a:p>
            <a:r>
              <a:rPr lang="zh-TW" altLang="zh-TW" b="1" dirty="0"/>
              <a:t>專</a:t>
            </a:r>
            <a:r>
              <a:rPr lang="en-US" altLang="zh-TW" b="1" dirty="0"/>
              <a:t>(</a:t>
            </a:r>
            <a:r>
              <a:rPr lang="zh-TW" altLang="zh-TW" b="1" dirty="0"/>
              <a:t>兼</a:t>
            </a:r>
            <a:r>
              <a:rPr lang="en-US" altLang="zh-TW" b="1" dirty="0"/>
              <a:t>)</a:t>
            </a:r>
            <a:r>
              <a:rPr lang="zh-TW" altLang="zh-TW" b="1" dirty="0"/>
              <a:t>任助理臨時工及業務費項下工作人員、工讀費、教學助理</a:t>
            </a:r>
            <a:endParaRPr lang="zh-TW" altLang="en-US" b="1" dirty="0"/>
          </a:p>
        </p:txBody>
      </p:sp>
      <p:sp>
        <p:nvSpPr>
          <p:cNvPr id="22" name="內容版面配置區 21">
            <a:extLst>
              <a:ext uri="{FF2B5EF4-FFF2-40B4-BE49-F238E27FC236}">
                <a16:creationId xmlns:a16="http://schemas.microsoft.com/office/drawing/2014/main" id="{B8FA2C07-2308-454E-87E0-8BFDF5A822A7}"/>
              </a:ext>
            </a:extLst>
          </p:cNvPr>
          <p:cNvSpPr>
            <a:spLocks noGrp="1"/>
          </p:cNvSpPr>
          <p:nvPr>
            <p:ph idx="10"/>
          </p:nvPr>
        </p:nvSpPr>
        <p:spPr/>
        <p:txBody>
          <a:bodyPr/>
          <a:lstStyle/>
          <a:p>
            <a:pPr marL="285750" lvl="0" indent="-285750">
              <a:buFont typeface="Wingdings" panose="05000000000000000000" pitchFamily="2" charset="2"/>
              <a:buChar char="Ø"/>
            </a:pPr>
            <a:r>
              <a:rPr lang="zh-TW" altLang="zh-TW" b="1" dirty="0"/>
              <a:t>經費申請</a:t>
            </a:r>
            <a:endParaRPr lang="en-US" altLang="zh-TW" b="1" dirty="0"/>
          </a:p>
          <a:p>
            <a:pPr marL="540000" lvl="0" indent="-285750">
              <a:buFont typeface="Arial" panose="020B0604020202020204" pitchFamily="34" charset="0"/>
              <a:buChar char="•"/>
            </a:pPr>
            <a:r>
              <a:rPr lang="zh-TW" altLang="zh-TW" dirty="0"/>
              <a:t>人事相關費用請勿先行代墊，一律由</a:t>
            </a:r>
            <a:r>
              <a:rPr lang="zh-TW" altLang="zh-TW" dirty="0">
                <a:solidFill>
                  <a:srgbClr val="FF0000"/>
                </a:solidFill>
              </a:rPr>
              <a:t>學校直接撥付至學生帳戶</a:t>
            </a:r>
            <a:r>
              <a:rPr lang="zh-TW" altLang="zh-TW" dirty="0"/>
              <a:t>。</a:t>
            </a:r>
            <a:endParaRPr lang="en-US" altLang="zh-TW" dirty="0"/>
          </a:p>
          <a:p>
            <a:pPr marL="540000" lvl="0" indent="-285750">
              <a:buFont typeface="Arial" panose="020B0604020202020204" pitchFamily="34" charset="0"/>
              <a:buChar char="•"/>
            </a:pPr>
            <a:r>
              <a:rPr lang="zh-TW" altLang="en-US" dirty="0"/>
              <a:t>工讀費請依「專科以上學校強化學生兼任助理學習與勞動權益保障處理原則」及「健行科技大學教學助理制度實施辦法」之規定辦理申請核銷。</a:t>
            </a:r>
            <a:r>
              <a:rPr lang="zh-TW" altLang="zh-TW" dirty="0"/>
              <a:t>相關時數規定，請依</a:t>
            </a:r>
            <a:r>
              <a:rPr lang="zh-TW" altLang="zh-TW" dirty="0">
                <a:solidFill>
                  <a:srgbClr val="FF0000"/>
                </a:solidFill>
              </a:rPr>
              <a:t>「勞基法」及「教育部補</a:t>
            </a:r>
            <a:r>
              <a:rPr lang="en-US" altLang="zh-TW" dirty="0">
                <a:solidFill>
                  <a:srgbClr val="FF0000"/>
                </a:solidFill>
              </a:rPr>
              <a:t>(</a:t>
            </a:r>
            <a:r>
              <a:rPr lang="zh-TW" altLang="zh-TW" dirty="0">
                <a:solidFill>
                  <a:srgbClr val="FF0000"/>
                </a:solidFill>
              </a:rPr>
              <a:t>捐</a:t>
            </a:r>
            <a:r>
              <a:rPr lang="en-US" altLang="zh-TW" dirty="0">
                <a:solidFill>
                  <a:srgbClr val="FF0000"/>
                </a:solidFill>
              </a:rPr>
              <a:t>)</a:t>
            </a:r>
            <a:r>
              <a:rPr lang="zh-TW" altLang="zh-TW" dirty="0">
                <a:solidFill>
                  <a:srgbClr val="FF0000"/>
                </a:solidFill>
              </a:rPr>
              <a:t>助及委辦計畫經費編列基準表」</a:t>
            </a:r>
            <a:r>
              <a:rPr lang="zh-TW" altLang="zh-TW" dirty="0"/>
              <a:t>辦理</a:t>
            </a:r>
            <a:r>
              <a:rPr lang="zh-TW" altLang="en-US" dirty="0"/>
              <a:t>，薪資以現行勞動基準法所訂最低基本工資</a:t>
            </a:r>
            <a:r>
              <a:rPr lang="en-US" altLang="zh-TW" dirty="0"/>
              <a:t>1.2</a:t>
            </a:r>
            <a:r>
              <a:rPr lang="zh-TW" altLang="en-US" dirty="0"/>
              <a:t>倍為支給上限，</a:t>
            </a:r>
            <a:r>
              <a:rPr lang="zh-TW" altLang="en-US" dirty="0">
                <a:solidFill>
                  <a:srgbClr val="FF0000"/>
                </a:solidFill>
              </a:rPr>
              <a:t>不得低於勞動基準法所訂之最低基本工資</a:t>
            </a:r>
            <a:r>
              <a:rPr lang="zh-TW" altLang="en-US" dirty="0"/>
              <a:t>。但大專校院如訂有支給規定者，得依其規定支給。</a:t>
            </a:r>
            <a:endParaRPr lang="en-US" altLang="zh-TW" dirty="0"/>
          </a:p>
          <a:p>
            <a:pPr marL="540000" lvl="0" indent="-285750">
              <a:buFont typeface="Arial" panose="020B0604020202020204" pitchFamily="34" charset="0"/>
              <a:buChar char="•"/>
            </a:pPr>
            <a:r>
              <a:rPr lang="zh-TW" altLang="en-US" dirty="0"/>
              <a:t>工讀系統聘用須於</a:t>
            </a:r>
            <a:r>
              <a:rPr lang="zh-TW" altLang="en-US" dirty="0">
                <a:solidFill>
                  <a:srgbClr val="FF0000"/>
                </a:solidFill>
              </a:rPr>
              <a:t>隔月</a:t>
            </a:r>
            <a:r>
              <a:rPr lang="en-US" altLang="zh-TW" dirty="0">
                <a:solidFill>
                  <a:srgbClr val="FF0000"/>
                </a:solidFill>
              </a:rPr>
              <a:t>5</a:t>
            </a:r>
            <a:r>
              <a:rPr lang="zh-TW" altLang="en-US" dirty="0">
                <a:solidFill>
                  <a:srgbClr val="FF0000"/>
                </a:solidFill>
              </a:rPr>
              <a:t>號</a:t>
            </a:r>
            <a:r>
              <a:rPr lang="zh-TW" altLang="en-US" dirty="0"/>
              <a:t>前送作帳，方能依勞動契約規定於</a:t>
            </a:r>
            <a:r>
              <a:rPr lang="zh-TW" altLang="en-US" dirty="0">
                <a:solidFill>
                  <a:srgbClr val="FF0000"/>
                </a:solidFill>
              </a:rPr>
              <a:t>隔月</a:t>
            </a:r>
            <a:r>
              <a:rPr lang="en-US" altLang="zh-TW" dirty="0">
                <a:solidFill>
                  <a:srgbClr val="FF0000"/>
                </a:solidFill>
              </a:rPr>
              <a:t>15</a:t>
            </a:r>
            <a:r>
              <a:rPr lang="zh-TW" altLang="en-US" dirty="0">
                <a:solidFill>
                  <a:srgbClr val="FF0000"/>
                </a:solidFill>
              </a:rPr>
              <a:t>日</a:t>
            </a:r>
            <a:r>
              <a:rPr lang="zh-TW" altLang="en-US" dirty="0"/>
              <a:t>前撥付當月薪資。</a:t>
            </a:r>
            <a:endParaRPr lang="en-US" altLang="zh-TW" dirty="0"/>
          </a:p>
          <a:p>
            <a:pPr marL="540000" lvl="0" indent="-285750">
              <a:buFont typeface="Arial" panose="020B0604020202020204" pitchFamily="34" charset="0"/>
              <a:buChar char="•"/>
            </a:pPr>
            <a:r>
              <a:rPr lang="zh-TW" altLang="en-US" dirty="0"/>
              <a:t>請依勞動基準法第 </a:t>
            </a:r>
            <a:r>
              <a:rPr lang="en-US" altLang="zh-TW" dirty="0"/>
              <a:t>35 </a:t>
            </a:r>
            <a:r>
              <a:rPr lang="zh-TW" altLang="en-US" dirty="0"/>
              <a:t>條規定：</a:t>
            </a:r>
            <a:r>
              <a:rPr lang="zh-TW" altLang="en-US" dirty="0">
                <a:solidFill>
                  <a:srgbClr val="FF0000"/>
                </a:solidFill>
              </a:rPr>
              <a:t>勞工繼續工作四小時，至少應有三十分鐘之休息</a:t>
            </a:r>
            <a:r>
              <a:rPr lang="zh-TW" altLang="en-US" dirty="0"/>
              <a:t>。</a:t>
            </a:r>
            <a:endParaRPr lang="en-US" altLang="zh-TW" dirty="0"/>
          </a:p>
          <a:p>
            <a:pPr marL="285750" indent="-285750">
              <a:buFont typeface="Wingdings" panose="05000000000000000000" pitchFamily="2" charset="2"/>
              <a:buChar char="Ø"/>
            </a:pPr>
            <a:r>
              <a:rPr lang="zh-TW" altLang="zh-TW" b="1" dirty="0"/>
              <a:t>經費核銷</a:t>
            </a:r>
            <a:r>
              <a:rPr lang="en-US" altLang="zh-TW" b="1" dirty="0"/>
              <a:t>-</a:t>
            </a:r>
            <a:r>
              <a:rPr lang="zh-TW" altLang="en-US" dirty="0"/>
              <a:t>以工讀金系統提申請及核銷，核銷請檢附如下：</a:t>
            </a:r>
          </a:p>
          <a:p>
            <a:pPr marL="540000" lvl="0" indent="-285750">
              <a:buFont typeface="Arial" panose="020B0604020202020204" pitchFamily="34" charset="0"/>
              <a:buChar char="•"/>
            </a:pPr>
            <a:r>
              <a:rPr lang="zh-TW" altLang="en-US" dirty="0"/>
              <a:t>簽到工作日誌表</a:t>
            </a:r>
            <a:r>
              <a:rPr lang="en-US" altLang="zh-TW" dirty="0"/>
              <a:t>(</a:t>
            </a:r>
            <a:r>
              <a:rPr lang="zh-TW" altLang="en-US" dirty="0"/>
              <a:t>需填寫完整及正確，例如：</a:t>
            </a:r>
            <a:r>
              <a:rPr lang="zh-TW" altLang="en-US" dirty="0">
                <a:solidFill>
                  <a:srgbClr val="FF0000"/>
                </a:solidFill>
              </a:rPr>
              <a:t>時數、合計金額</a:t>
            </a:r>
            <a:r>
              <a:rPr lang="en-US" altLang="zh-TW" dirty="0"/>
              <a:t>)</a:t>
            </a:r>
          </a:p>
          <a:p>
            <a:pPr marL="540000" lvl="0" indent="-285750">
              <a:buFont typeface="Arial" panose="020B0604020202020204" pitchFamily="34" charset="0"/>
              <a:buChar char="•"/>
            </a:pPr>
            <a:r>
              <a:rPr lang="zh-TW" altLang="en-US" dirty="0"/>
              <a:t>工讀生資料表</a:t>
            </a:r>
            <a:r>
              <a:rPr lang="en-US" altLang="zh-TW" dirty="0"/>
              <a:t>(</a:t>
            </a:r>
            <a:r>
              <a:rPr lang="zh-TW" altLang="en-US" dirty="0"/>
              <a:t>需</a:t>
            </a:r>
            <a:r>
              <a:rPr lang="zh-TW" altLang="en-US" dirty="0">
                <a:solidFill>
                  <a:schemeClr val="tx1"/>
                </a:solidFill>
              </a:rPr>
              <a:t>蓋</a:t>
            </a:r>
            <a:r>
              <a:rPr lang="zh-TW" altLang="en-US" dirty="0">
                <a:solidFill>
                  <a:srgbClr val="FF0000"/>
                </a:solidFill>
              </a:rPr>
              <a:t>僅限核銷使用章及註冊章</a:t>
            </a:r>
            <a:r>
              <a:rPr lang="en-US" altLang="zh-TW" dirty="0"/>
              <a:t>)</a:t>
            </a:r>
          </a:p>
          <a:p>
            <a:pPr marL="254250" lvl="0"/>
            <a:endParaRPr lang="zh-TW" altLang="en-US" dirty="0"/>
          </a:p>
          <a:p>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a:xfrm>
            <a:off x="322040" y="699542"/>
            <a:ext cx="8496944" cy="460648"/>
          </a:xfrm>
        </p:spPr>
        <p:txBody>
          <a:bodyPr/>
          <a:lstStyle/>
          <a:p>
            <a:r>
              <a:rPr lang="zh-TW" altLang="zh-TW" b="1" dirty="0"/>
              <a:t>其他費用</a:t>
            </a:r>
            <a:endParaRPr lang="zh-TW" altLang="en-US"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322040" y="1160190"/>
            <a:ext cx="8496944" cy="3232279"/>
          </a:xfrm>
        </p:spPr>
        <p:txBody>
          <a:bodyPr/>
          <a:lstStyle/>
          <a:p>
            <a:pPr marL="285750" indent="-285750">
              <a:buFont typeface="Wingdings" panose="05000000000000000000" pitchFamily="2" charset="2"/>
              <a:buChar char="Ø"/>
            </a:pPr>
            <a:r>
              <a:rPr lang="zh-TW" altLang="zh-TW" b="1" dirty="0"/>
              <a:t>經費申請</a:t>
            </a:r>
            <a:endParaRPr lang="en-US" altLang="zh-TW" b="1" dirty="0"/>
          </a:p>
          <a:p>
            <a:pPr marL="540000" indent="-284400">
              <a:lnSpc>
                <a:spcPts val="1600"/>
              </a:lnSpc>
              <a:buFont typeface="Arial" panose="020B0604020202020204" pitchFamily="34" charset="0"/>
              <a:buChar char="•"/>
            </a:pPr>
            <a:r>
              <a:rPr lang="zh-TW" altLang="en-US" dirty="0"/>
              <a:t>各項經費於</a:t>
            </a:r>
            <a:r>
              <a:rPr lang="zh-TW" altLang="en-US" dirty="0">
                <a:solidFill>
                  <a:srgbClr val="FF0000"/>
                </a:solidFill>
              </a:rPr>
              <a:t>事前</a:t>
            </a:r>
            <a:r>
              <a:rPr lang="zh-TW" altLang="en-US" dirty="0"/>
              <a:t>提出申請</a:t>
            </a:r>
            <a:r>
              <a:rPr lang="en-US" altLang="zh-TW" dirty="0">
                <a:solidFill>
                  <a:srgbClr val="FF0000"/>
                </a:solidFill>
              </a:rPr>
              <a:t>(</a:t>
            </a:r>
            <a:r>
              <a:rPr lang="zh-TW" altLang="en-US" dirty="0">
                <a:solidFill>
                  <a:srgbClr val="FF0000"/>
                </a:solidFill>
              </a:rPr>
              <a:t>以校長核准日期為主</a:t>
            </a:r>
            <a:r>
              <a:rPr lang="en-US" altLang="zh-TW" dirty="0">
                <a:solidFill>
                  <a:srgbClr val="FF0000"/>
                </a:solidFill>
              </a:rPr>
              <a:t>)</a:t>
            </a:r>
            <a:r>
              <a:rPr lang="zh-TW" altLang="en-US" dirty="0"/>
              <a:t>，</a:t>
            </a:r>
            <a:r>
              <a:rPr lang="zh-TW" altLang="en-US" dirty="0">
                <a:solidFill>
                  <a:srgbClr val="FF0000"/>
                </a:solidFill>
              </a:rPr>
              <a:t>事後辦理核銷</a:t>
            </a:r>
            <a:r>
              <a:rPr lang="zh-TW" altLang="en-US" dirty="0"/>
              <a:t>，並於計畫結束日前作帳完畢；計畫期間結束後，將經費收支明細報告表送會計室備查。例如：</a:t>
            </a:r>
            <a:r>
              <a:rPr lang="zh-TW" altLang="en-US" dirty="0">
                <a:solidFill>
                  <a:srgbClr val="FF0000"/>
                </a:solidFill>
              </a:rPr>
              <a:t>校長核准日</a:t>
            </a:r>
            <a:r>
              <a:rPr lang="zh-TW" altLang="en-US" dirty="0"/>
              <a:t>需早於</a:t>
            </a:r>
            <a:r>
              <a:rPr lang="zh-TW" altLang="en-US" dirty="0">
                <a:solidFill>
                  <a:srgbClr val="FF0000"/>
                </a:solidFill>
              </a:rPr>
              <a:t>活動或課程日期</a:t>
            </a:r>
            <a:r>
              <a:rPr lang="en-US" altLang="zh-TW" dirty="0">
                <a:solidFill>
                  <a:srgbClr val="FF0000"/>
                </a:solidFill>
              </a:rPr>
              <a:t>(</a:t>
            </a:r>
            <a:r>
              <a:rPr lang="zh-TW" altLang="en-US" dirty="0">
                <a:solidFill>
                  <a:srgbClr val="FF0000"/>
                </a:solidFill>
              </a:rPr>
              <a:t>即包含領據日期、核銷附件課程或活動日期</a:t>
            </a:r>
            <a:r>
              <a:rPr lang="en-US" altLang="zh-TW" dirty="0">
                <a:solidFill>
                  <a:srgbClr val="FF0000"/>
                </a:solidFill>
              </a:rPr>
              <a:t>)</a:t>
            </a:r>
            <a:r>
              <a:rPr lang="zh-TW" altLang="en-US" dirty="0"/>
              <a:t>，視是否符合</a:t>
            </a:r>
            <a:r>
              <a:rPr lang="zh-TW" altLang="en-US" dirty="0">
                <a:solidFill>
                  <a:srgbClr val="FF0000"/>
                </a:solidFill>
              </a:rPr>
              <a:t>「事前」</a:t>
            </a:r>
            <a:r>
              <a:rPr lang="zh-TW" altLang="en-US" dirty="0"/>
              <a:t>提出申請規定。</a:t>
            </a:r>
            <a:endParaRPr lang="en-US" altLang="zh-TW" dirty="0"/>
          </a:p>
          <a:p>
            <a:pPr marL="540000" indent="-284400">
              <a:lnSpc>
                <a:spcPts val="1600"/>
              </a:lnSpc>
              <a:buFont typeface="Arial" panose="020B0604020202020204" pitchFamily="34" charset="0"/>
              <a:buChar char="•"/>
            </a:pPr>
            <a:r>
              <a:rPr lang="zh-TW" altLang="en-US" dirty="0"/>
              <a:t>經費核銷注意事項可參閱教學卓越中心網站</a:t>
            </a:r>
            <a:r>
              <a:rPr lang="en-US" altLang="zh-TW" dirty="0"/>
              <a:t>--&gt;</a:t>
            </a:r>
            <a:r>
              <a:rPr lang="zh-TW" altLang="en-US" dirty="0"/>
              <a:t>檔案下載</a:t>
            </a:r>
            <a:r>
              <a:rPr lang="en-US" altLang="zh-TW" dirty="0"/>
              <a:t>--&gt;</a:t>
            </a:r>
            <a:r>
              <a:rPr lang="zh-TW" altLang="en-US" dirty="0">
                <a:solidFill>
                  <a:srgbClr val="FF0000"/>
                </a:solidFill>
              </a:rPr>
              <a:t>高教深耕計畫經費申請及核銷使用服務手冊。</a:t>
            </a:r>
            <a:endParaRPr lang="en-US" altLang="zh-TW" dirty="0">
              <a:solidFill>
                <a:srgbClr val="FF0000"/>
              </a:solidFill>
            </a:endParaRPr>
          </a:p>
          <a:p>
            <a:pPr marL="540000" indent="-284400">
              <a:lnSpc>
                <a:spcPts val="1600"/>
              </a:lnSpc>
              <a:buFont typeface="Arial" panose="020B0604020202020204" pitchFamily="34" charset="0"/>
              <a:buChar char="•"/>
            </a:pPr>
            <a:r>
              <a:rPr lang="zh-TW" altLang="en-US" dirty="0">
                <a:solidFill>
                  <a:srgbClr val="FF0000"/>
                </a:solidFill>
              </a:rPr>
              <a:t>追催核銷單據查詢路徑，請善加利用：預算支用系統</a:t>
            </a:r>
            <a:r>
              <a:rPr lang="en-US" altLang="zh-TW" dirty="0">
                <a:solidFill>
                  <a:srgbClr val="FF0000"/>
                </a:solidFill>
              </a:rPr>
              <a:t>--&gt;</a:t>
            </a:r>
            <a:r>
              <a:rPr lang="zh-TW" altLang="en-US" dirty="0">
                <a:solidFill>
                  <a:srgbClr val="FF0000"/>
                </a:solidFill>
              </a:rPr>
              <a:t>單據報表</a:t>
            </a:r>
            <a:r>
              <a:rPr lang="en-US" altLang="zh-TW" dirty="0">
                <a:solidFill>
                  <a:srgbClr val="FF0000"/>
                </a:solidFill>
              </a:rPr>
              <a:t>--&gt;</a:t>
            </a:r>
            <a:r>
              <a:rPr lang="zh-TW" altLang="en-US" dirty="0">
                <a:solidFill>
                  <a:srgbClr val="FF0000"/>
                </a:solidFill>
              </a:rPr>
              <a:t>預算支用表單執行情形查詢</a:t>
            </a:r>
            <a:r>
              <a:rPr lang="en-US" altLang="zh-TW" dirty="0">
                <a:solidFill>
                  <a:srgbClr val="FF0000"/>
                </a:solidFill>
              </a:rPr>
              <a:t>--&gt;</a:t>
            </a:r>
            <a:r>
              <a:rPr lang="zh-TW" altLang="en-US" dirty="0">
                <a:solidFill>
                  <a:srgbClr val="FF0000"/>
                </a:solidFill>
              </a:rPr>
              <a:t>學年：</a:t>
            </a:r>
            <a:r>
              <a:rPr lang="en-US" altLang="zh-TW" dirty="0">
                <a:solidFill>
                  <a:srgbClr val="FF0000"/>
                </a:solidFill>
              </a:rPr>
              <a:t>111</a:t>
            </a:r>
            <a:r>
              <a:rPr lang="zh-TW" altLang="en-US" dirty="0">
                <a:solidFill>
                  <a:srgbClr val="FF0000"/>
                </a:solidFill>
              </a:rPr>
              <a:t>、經費來源：抅選</a:t>
            </a:r>
            <a:r>
              <a:rPr lang="en-US" altLang="zh-TW" dirty="0">
                <a:solidFill>
                  <a:srgbClr val="FF0000"/>
                </a:solidFill>
              </a:rPr>
              <a:t>ED</a:t>
            </a:r>
            <a:r>
              <a:rPr lang="zh-TW" altLang="en-US" dirty="0">
                <a:solidFill>
                  <a:srgbClr val="FF0000"/>
                </a:solidFill>
              </a:rPr>
              <a:t>、</a:t>
            </a:r>
            <a:r>
              <a:rPr lang="en-US" altLang="zh-TW" dirty="0">
                <a:solidFill>
                  <a:srgbClr val="FF0000"/>
                </a:solidFill>
              </a:rPr>
              <a:t>SC--&gt;</a:t>
            </a:r>
            <a:r>
              <a:rPr lang="zh-TW" altLang="en-US" dirty="0">
                <a:solidFill>
                  <a:srgbClr val="FF0000"/>
                </a:solidFill>
              </a:rPr>
              <a:t>查詢</a:t>
            </a:r>
            <a:endParaRPr lang="en-US" altLang="zh-TW" dirty="0">
              <a:solidFill>
                <a:schemeClr val="tx1"/>
              </a:solidFill>
            </a:endParaRPr>
          </a:p>
          <a:p>
            <a:pPr marL="540000" indent="-284400">
              <a:lnSpc>
                <a:spcPts val="1600"/>
              </a:lnSpc>
              <a:buFont typeface="Arial" panose="020B0604020202020204" pitchFamily="34" charset="0"/>
              <a:buChar char="•"/>
            </a:pPr>
            <a:r>
              <a:rPr lang="zh-TW" altLang="en-US" dirty="0"/>
              <a:t>經費核銷請於開立發票收據</a:t>
            </a:r>
            <a:r>
              <a:rPr lang="zh-TW" altLang="en-US" dirty="0">
                <a:solidFill>
                  <a:srgbClr val="FF0000"/>
                </a:solidFill>
              </a:rPr>
              <a:t>二個月</a:t>
            </a:r>
            <a:r>
              <a:rPr lang="zh-TW" altLang="en-US" dirty="0"/>
              <a:t>內核銷送作帳，</a:t>
            </a:r>
            <a:r>
              <a:rPr lang="en-US" altLang="zh-TW" dirty="0">
                <a:solidFill>
                  <a:srgbClr val="FF0000"/>
                </a:solidFill>
              </a:rPr>
              <a:t>7</a:t>
            </a:r>
            <a:r>
              <a:rPr lang="zh-TW" altLang="en-US" dirty="0">
                <a:solidFill>
                  <a:srgbClr val="FF0000"/>
                </a:solidFill>
              </a:rPr>
              <a:t>月</a:t>
            </a:r>
            <a:r>
              <a:rPr lang="zh-TW" altLang="en-US" dirty="0"/>
              <a:t>份發生之費用，因適逢</a:t>
            </a:r>
            <a:r>
              <a:rPr lang="zh-TW" altLang="en-US" dirty="0">
                <a:solidFill>
                  <a:srgbClr val="FF0000"/>
                </a:solidFill>
              </a:rPr>
              <a:t>會計年度結帳作業</a:t>
            </a:r>
            <a:r>
              <a:rPr lang="zh-TW" altLang="en-US" dirty="0"/>
              <a:t>，故一律於</a:t>
            </a:r>
            <a:r>
              <a:rPr lang="zh-TW" altLang="en-US" dirty="0">
                <a:solidFill>
                  <a:srgbClr val="FF0000"/>
                </a:solidFill>
              </a:rPr>
              <a:t>當月</a:t>
            </a:r>
            <a:r>
              <a:rPr lang="zh-TW" altLang="en-US" dirty="0"/>
              <a:t>份完成核銷後送會計室作帳。</a:t>
            </a:r>
          </a:p>
          <a:p>
            <a:pPr marL="540000" indent="-284400">
              <a:lnSpc>
                <a:spcPts val="1600"/>
              </a:lnSpc>
              <a:buFont typeface="Arial" panose="020B0604020202020204" pitchFamily="34" charset="0"/>
              <a:buChar char="•"/>
            </a:pPr>
            <a:r>
              <a:rPr lang="zh-TW" altLang="en-US" dirty="0"/>
              <a:t>「</a:t>
            </a:r>
            <a:r>
              <a:rPr lang="zh-TW" altLang="en-US" dirty="0">
                <a:solidFill>
                  <a:srgbClr val="FF0000"/>
                </a:solidFill>
              </a:rPr>
              <a:t>請購單</a:t>
            </a:r>
            <a:r>
              <a:rPr lang="zh-TW" altLang="en-US" dirty="0"/>
              <a:t>」且「</a:t>
            </a:r>
            <a:r>
              <a:rPr lang="zh-TW" altLang="en-US" dirty="0">
                <a:solidFill>
                  <a:srgbClr val="FF0000"/>
                </a:solidFill>
              </a:rPr>
              <a:t>單筆申請經費</a:t>
            </a:r>
            <a:r>
              <a:rPr lang="en-US" altLang="zh-TW" dirty="0">
                <a:solidFill>
                  <a:srgbClr val="FF0000"/>
                </a:solidFill>
              </a:rPr>
              <a:t>2</a:t>
            </a:r>
            <a:r>
              <a:rPr lang="zh-TW" altLang="en-US" dirty="0">
                <a:solidFill>
                  <a:srgbClr val="FF0000"/>
                </a:solidFill>
              </a:rPr>
              <a:t>萬元</a:t>
            </a:r>
            <a:r>
              <a:rPr lang="en-US" altLang="zh-TW" dirty="0">
                <a:solidFill>
                  <a:srgbClr val="FF0000"/>
                </a:solidFill>
              </a:rPr>
              <a:t>(</a:t>
            </a:r>
            <a:r>
              <a:rPr lang="zh-TW" altLang="en-US" dirty="0">
                <a:solidFill>
                  <a:srgbClr val="FF0000"/>
                </a:solidFill>
              </a:rPr>
              <a:t>含</a:t>
            </a:r>
            <a:r>
              <a:rPr lang="en-US" altLang="zh-TW" dirty="0">
                <a:solidFill>
                  <a:srgbClr val="FF0000"/>
                </a:solidFill>
              </a:rPr>
              <a:t>)</a:t>
            </a:r>
            <a:r>
              <a:rPr lang="zh-TW" altLang="en-US" dirty="0">
                <a:solidFill>
                  <a:srgbClr val="FF0000"/>
                </a:solidFill>
              </a:rPr>
              <a:t>以下之其它費用</a:t>
            </a:r>
            <a:r>
              <a:rPr lang="zh-TW" altLang="en-US" dirty="0"/>
              <a:t>」，由計畫主持人</a:t>
            </a:r>
            <a:r>
              <a:rPr lang="zh-TW" altLang="en-US" dirty="0">
                <a:solidFill>
                  <a:srgbClr val="FF0000"/>
                </a:solidFill>
              </a:rPr>
              <a:t>自行</a:t>
            </a:r>
            <a:r>
              <a:rPr lang="zh-TW" altLang="en-US" dirty="0"/>
              <a:t>上支用專區／ 預算支用提「請購單」自行採購及核銷；「</a:t>
            </a:r>
            <a:r>
              <a:rPr lang="zh-TW" altLang="en-US" dirty="0">
                <a:solidFill>
                  <a:srgbClr val="FF0000"/>
                </a:solidFill>
              </a:rPr>
              <a:t>單筆申請經費超過</a:t>
            </a:r>
            <a:r>
              <a:rPr lang="en-US" altLang="zh-TW" dirty="0">
                <a:solidFill>
                  <a:srgbClr val="FF0000"/>
                </a:solidFill>
              </a:rPr>
              <a:t>2</a:t>
            </a:r>
            <a:r>
              <a:rPr lang="zh-TW" altLang="en-US" dirty="0">
                <a:solidFill>
                  <a:srgbClr val="FF0000"/>
                </a:solidFill>
              </a:rPr>
              <a:t>萬元</a:t>
            </a:r>
            <a:r>
              <a:rPr lang="en-US" altLang="zh-TW" dirty="0">
                <a:solidFill>
                  <a:srgbClr val="FF0000"/>
                </a:solidFill>
              </a:rPr>
              <a:t>(</a:t>
            </a:r>
            <a:r>
              <a:rPr lang="zh-TW" altLang="en-US" dirty="0">
                <a:solidFill>
                  <a:srgbClr val="FF0000"/>
                </a:solidFill>
              </a:rPr>
              <a:t>不含</a:t>
            </a:r>
            <a:r>
              <a:rPr lang="en-US" altLang="zh-TW" dirty="0">
                <a:solidFill>
                  <a:srgbClr val="FF0000"/>
                </a:solidFill>
              </a:rPr>
              <a:t>)</a:t>
            </a:r>
            <a:r>
              <a:rPr lang="zh-TW" altLang="en-US" dirty="0"/>
              <a:t>」經由</a:t>
            </a:r>
            <a:r>
              <a:rPr lang="zh-TW" altLang="en-US" dirty="0">
                <a:solidFill>
                  <a:srgbClr val="FF0000"/>
                </a:solidFill>
              </a:rPr>
              <a:t>事物組採購案</a:t>
            </a:r>
            <a:r>
              <a:rPr lang="zh-TW" altLang="en-US" dirty="0"/>
              <a:t>，則需「</a:t>
            </a:r>
            <a:r>
              <a:rPr lang="zh-TW" altLang="en-US" dirty="0">
                <a:solidFill>
                  <a:srgbClr val="FF0000"/>
                </a:solidFill>
              </a:rPr>
              <a:t>事前</a:t>
            </a:r>
            <a:r>
              <a:rPr lang="zh-TW" altLang="en-US" dirty="0"/>
              <a:t>」上</a:t>
            </a:r>
            <a:r>
              <a:rPr lang="zh-TW" altLang="zh-TW" dirty="0"/>
              <a:t>支用專區</a:t>
            </a:r>
            <a:r>
              <a:rPr lang="en-US" altLang="zh-TW" dirty="0"/>
              <a:t>/</a:t>
            </a:r>
            <a:r>
              <a:rPr lang="zh-TW" altLang="zh-TW" dirty="0"/>
              <a:t>預算支用申請</a:t>
            </a:r>
            <a:r>
              <a:rPr lang="zh-TW" altLang="en-US" dirty="0"/>
              <a:t>，</a:t>
            </a:r>
            <a:r>
              <a:rPr lang="zh-TW" altLang="zh-TW" dirty="0"/>
              <a:t>經</a:t>
            </a:r>
            <a:r>
              <a:rPr lang="zh-TW" altLang="en-US" dirty="0"/>
              <a:t>行政流程至</a:t>
            </a:r>
            <a:r>
              <a:rPr lang="zh-TW" altLang="zh-TW" dirty="0"/>
              <a:t>校長核准後</a:t>
            </a:r>
            <a:r>
              <a:rPr lang="zh-TW" altLang="en-US" dirty="0"/>
              <a:t>，</a:t>
            </a:r>
            <a:r>
              <a:rPr lang="zh-TW" altLang="zh-TW" dirty="0"/>
              <a:t>由總務處辦理採購核銷</a:t>
            </a:r>
            <a:r>
              <a:rPr lang="zh-TW" altLang="en-US" dirty="0"/>
              <a:t>，</a:t>
            </a:r>
            <a:r>
              <a:rPr lang="zh-TW" altLang="zh-TW" dirty="0"/>
              <a:t>款項由學校款付廠商</a:t>
            </a:r>
            <a:r>
              <a:rPr lang="zh-TW" altLang="en-US" dirty="0"/>
              <a:t>。</a:t>
            </a:r>
            <a:r>
              <a:rPr lang="zh-TW" altLang="zh-TW" dirty="0"/>
              <a:t> </a:t>
            </a:r>
            <a:r>
              <a:rPr lang="zh-TW" altLang="en-US" dirty="0"/>
              <a:t>其餘申請單別</a:t>
            </a:r>
            <a:r>
              <a:rPr lang="en-US" altLang="zh-TW" dirty="0"/>
              <a:t>(</a:t>
            </a:r>
            <a:r>
              <a:rPr lang="zh-TW" altLang="en-US" dirty="0"/>
              <a:t>例如：人支、雜支</a:t>
            </a:r>
            <a:r>
              <a:rPr lang="en-US" altLang="zh-TW" dirty="0"/>
              <a:t>…</a:t>
            </a:r>
            <a:r>
              <a:rPr lang="zh-TW" altLang="en-US" dirty="0"/>
              <a:t>等</a:t>
            </a:r>
            <a:r>
              <a:rPr lang="en-US" altLang="zh-TW" dirty="0"/>
              <a:t>)</a:t>
            </a:r>
            <a:r>
              <a:rPr lang="zh-TW" altLang="en-US" dirty="0"/>
              <a:t>，請「</a:t>
            </a:r>
            <a:r>
              <a:rPr lang="zh-TW" altLang="en-US" dirty="0">
                <a:solidFill>
                  <a:srgbClr val="FF0000"/>
                </a:solidFill>
              </a:rPr>
              <a:t>事前</a:t>
            </a:r>
            <a:r>
              <a:rPr lang="zh-TW" altLang="en-US" dirty="0"/>
              <a:t>」提出申請校長核准。</a:t>
            </a:r>
          </a:p>
          <a:p>
            <a:pPr marL="540000" indent="-284400">
              <a:lnSpc>
                <a:spcPts val="1600"/>
              </a:lnSpc>
              <a:buFont typeface="Arial" panose="020B0604020202020204" pitchFamily="34" charset="0"/>
              <a:buChar char="•"/>
            </a:pPr>
            <a:r>
              <a:rPr lang="zh-TW" altLang="en-US" dirty="0"/>
              <a:t>「</a:t>
            </a:r>
            <a:r>
              <a:rPr lang="zh-TW" altLang="en-US" dirty="0">
                <a:solidFill>
                  <a:srgbClr val="FF0000"/>
                </a:solidFill>
              </a:rPr>
              <a:t>單張發票</a:t>
            </a:r>
            <a:r>
              <a:rPr lang="zh-TW" altLang="en-US" dirty="0"/>
              <a:t>」款項</a:t>
            </a:r>
            <a:r>
              <a:rPr lang="en-US" altLang="zh-TW" dirty="0">
                <a:solidFill>
                  <a:srgbClr val="FF0000"/>
                </a:solidFill>
              </a:rPr>
              <a:t>1</a:t>
            </a:r>
            <a:r>
              <a:rPr lang="zh-TW" altLang="en-US" dirty="0">
                <a:solidFill>
                  <a:srgbClr val="FF0000"/>
                </a:solidFill>
              </a:rPr>
              <a:t>萬元內</a:t>
            </a:r>
            <a:r>
              <a:rPr lang="zh-TW" altLang="en-US" dirty="0"/>
              <a:t>可由主持人代墊，</a:t>
            </a:r>
            <a:r>
              <a:rPr lang="zh-TW" altLang="en-US" dirty="0">
                <a:solidFill>
                  <a:srgbClr val="FF0000"/>
                </a:solidFill>
              </a:rPr>
              <a:t>超過</a:t>
            </a:r>
            <a:r>
              <a:rPr lang="en-US" altLang="zh-TW" dirty="0">
                <a:solidFill>
                  <a:srgbClr val="FF0000"/>
                </a:solidFill>
              </a:rPr>
              <a:t>1</a:t>
            </a:r>
            <a:r>
              <a:rPr lang="zh-TW" altLang="en-US" dirty="0">
                <a:solidFill>
                  <a:srgbClr val="FF0000"/>
                </a:solidFill>
              </a:rPr>
              <a:t>萬元</a:t>
            </a:r>
            <a:r>
              <a:rPr lang="zh-TW" altLang="en-US" dirty="0"/>
              <a:t>由學校款付廠商；相關費用不宜由學生代墊。</a:t>
            </a:r>
            <a:endParaRPr lang="en-US" altLang="zh-TW" dirty="0"/>
          </a:p>
          <a:p>
            <a:endParaRPr lang="zh-TW" altLang="en-US"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en-US" altLang="zh-TW" dirty="0"/>
          </a:p>
          <a:p>
            <a:endParaRPr lang="zh-TW" altLang="en-US" dirty="0"/>
          </a:p>
        </p:txBody>
      </p:sp>
    </p:spTree>
    <p:extLst>
      <p:ext uri="{BB962C8B-B14F-4D97-AF65-F5344CB8AC3E}">
        <p14:creationId xmlns:p14="http://schemas.microsoft.com/office/powerpoint/2010/main" val="60589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zh-TW" b="1" dirty="0"/>
              <a:t>其他費用</a:t>
            </a:r>
            <a:endParaRPr lang="zh-TW" altLang="en-US"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p:txBody>
          <a:bodyPr/>
          <a:lstStyle/>
          <a:p>
            <a:pPr marL="285750" indent="-285750">
              <a:buFont typeface="Wingdings" panose="05000000000000000000" pitchFamily="2" charset="2"/>
              <a:buChar char="Ø"/>
            </a:pPr>
            <a:r>
              <a:rPr lang="zh-TW" altLang="zh-TW" b="1" dirty="0"/>
              <a:t>經費</a:t>
            </a:r>
            <a:r>
              <a:rPr lang="zh-TW" altLang="en-US" b="1" dirty="0"/>
              <a:t>核銷</a:t>
            </a:r>
            <a:endParaRPr lang="zh-TW" altLang="en-US" dirty="0"/>
          </a:p>
          <a:p>
            <a:pPr marL="540000" indent="-285750">
              <a:buFont typeface="Arial" panose="020B0604020202020204" pitchFamily="34" charset="0"/>
              <a:buChar char="•"/>
            </a:pPr>
            <a:r>
              <a:rPr lang="zh-TW" altLang="en-US" b="1" dirty="0"/>
              <a:t>獎品費</a:t>
            </a:r>
            <a:r>
              <a:rPr lang="en-US" altLang="zh-TW" b="1" dirty="0"/>
              <a:t>(</a:t>
            </a:r>
            <a:r>
              <a:rPr lang="zh-TW" altLang="en-US" b="1" dirty="0"/>
              <a:t>請購單</a:t>
            </a:r>
            <a:r>
              <a:rPr lang="en-US" altLang="zh-TW" b="1" dirty="0"/>
              <a:t>)</a:t>
            </a:r>
            <a:r>
              <a:rPr lang="zh-TW" altLang="en-US" b="1" dirty="0"/>
              <a:t>、獎金費</a:t>
            </a:r>
            <a:r>
              <a:rPr lang="en-US" altLang="zh-TW" b="1" dirty="0"/>
              <a:t>(</a:t>
            </a:r>
            <a:r>
              <a:rPr lang="zh-TW" altLang="en-US" b="1" dirty="0"/>
              <a:t>人支單</a:t>
            </a:r>
            <a:r>
              <a:rPr lang="en-US" altLang="zh-TW" b="1" dirty="0"/>
              <a:t>)</a:t>
            </a:r>
            <a:r>
              <a:rPr lang="zh-TW" altLang="en-US" b="1" dirty="0"/>
              <a:t>：</a:t>
            </a:r>
            <a:r>
              <a:rPr lang="zh-TW" altLang="en-US" dirty="0"/>
              <a:t>檢附</a:t>
            </a:r>
            <a:r>
              <a:rPr lang="zh-TW" altLang="en-US" dirty="0">
                <a:solidFill>
                  <a:srgbClr val="FF0000"/>
                </a:solidFill>
              </a:rPr>
              <a:t>支給規定或標準之相關辦法</a:t>
            </a:r>
            <a:r>
              <a:rPr lang="zh-TW" altLang="en-US" dirty="0"/>
              <a:t>，及得獎名單。</a:t>
            </a:r>
            <a:endParaRPr lang="en-US" altLang="zh-TW" dirty="0"/>
          </a:p>
          <a:p>
            <a:pPr marL="540000" indent="-285750">
              <a:buFont typeface="Arial" panose="020B0604020202020204" pitchFamily="34" charset="0"/>
              <a:buChar char="•"/>
            </a:pPr>
            <a:r>
              <a:rPr lang="zh-TW" altLang="en-US" b="1" dirty="0"/>
              <a:t>膳食費：</a:t>
            </a:r>
            <a:r>
              <a:rPr lang="zh-TW" altLang="en-US" dirty="0"/>
              <a:t>請檢附開會通知或簽到表，並註明會議名稱、日期</a:t>
            </a:r>
            <a:r>
              <a:rPr lang="zh-TW" altLang="en-US" dirty="0">
                <a:solidFill>
                  <a:srgbClr val="FF0000"/>
                </a:solidFill>
              </a:rPr>
              <a:t>時點</a:t>
            </a:r>
            <a:r>
              <a:rPr lang="zh-TW" altLang="en-US" dirty="0"/>
              <a:t>、地點、與會人員簽到。</a:t>
            </a:r>
            <a:endParaRPr lang="en-US" altLang="zh-TW" dirty="0"/>
          </a:p>
          <a:p>
            <a:pPr marL="540000" indent="-285750">
              <a:buFont typeface="Arial" panose="020B0604020202020204" pitchFamily="34" charset="0"/>
              <a:buChar char="•"/>
            </a:pPr>
            <a:r>
              <a:rPr lang="zh-TW" altLang="en-US" b="1" dirty="0"/>
              <a:t>印刷費：</a:t>
            </a:r>
            <a:r>
              <a:rPr lang="zh-TW" altLang="en-US" dirty="0"/>
              <a:t>請檢附前五頁樣張，</a:t>
            </a:r>
            <a:r>
              <a:rPr lang="zh-TW" altLang="en-US" dirty="0">
                <a:solidFill>
                  <a:srgbClr val="FF0000"/>
                </a:solidFill>
              </a:rPr>
              <a:t>單價、數量勿空白或為一批</a:t>
            </a:r>
            <a:r>
              <a:rPr lang="en-US" altLang="zh-TW" dirty="0">
                <a:solidFill>
                  <a:srgbClr val="FF0000"/>
                </a:solidFill>
              </a:rPr>
              <a:t>(</a:t>
            </a:r>
            <a:r>
              <a:rPr lang="zh-TW" altLang="en-US" dirty="0">
                <a:solidFill>
                  <a:srgbClr val="FF0000"/>
                </a:solidFill>
              </a:rPr>
              <a:t>請空白處填寫印製內容並經手人簽章</a:t>
            </a:r>
            <a:r>
              <a:rPr lang="en-US" altLang="zh-TW" dirty="0">
                <a:solidFill>
                  <a:srgbClr val="FF0000"/>
                </a:solidFill>
              </a:rPr>
              <a:t>)</a:t>
            </a:r>
            <a:r>
              <a:rPr lang="zh-TW" altLang="en-US" dirty="0"/>
              <a:t>，例如：收據上標註附件</a:t>
            </a:r>
            <a:r>
              <a:rPr lang="en-US" altLang="zh-TW" dirty="0"/>
              <a:t>1</a:t>
            </a:r>
            <a:r>
              <a:rPr lang="zh-TW" altLang="en-US" dirty="0"/>
              <a:t>對應至核銷附件</a:t>
            </a:r>
            <a:r>
              <a:rPr lang="en-US" altLang="zh-TW" dirty="0"/>
              <a:t>1</a:t>
            </a:r>
            <a:r>
              <a:rPr lang="zh-TW" altLang="en-US" dirty="0"/>
              <a:t>。</a:t>
            </a:r>
            <a:endParaRPr lang="en-US" altLang="zh-TW" dirty="0"/>
          </a:p>
          <a:p>
            <a:pPr marL="540000" indent="-285750">
              <a:buFont typeface="Arial" panose="020B0604020202020204" pitchFamily="34" charset="0"/>
              <a:buChar char="•"/>
            </a:pPr>
            <a:r>
              <a:rPr lang="zh-TW" altLang="en-US" b="1" dirty="0"/>
              <a:t>物品及材料費：</a:t>
            </a:r>
            <a:r>
              <a:rPr lang="zh-TW" altLang="en-US" dirty="0"/>
              <a:t>請檢附物品及材料費用途說明表，內容包含如下</a:t>
            </a:r>
          </a:p>
          <a:p>
            <a:pPr marL="900000" indent="-342900">
              <a:buFont typeface="Wingdings" panose="05000000000000000000" pitchFamily="2" charset="2"/>
              <a:buAutoNum type="circleNumWdWhitePlain"/>
            </a:pPr>
            <a:r>
              <a:rPr lang="zh-TW" altLang="en-US" dirty="0"/>
              <a:t>採購項目、物品及材料照片</a:t>
            </a:r>
          </a:p>
          <a:p>
            <a:pPr marL="900000" indent="-342900">
              <a:buFont typeface="Wingdings" panose="05000000000000000000" pitchFamily="2" charset="2"/>
              <a:buAutoNum type="circleNumWdWhitePlain"/>
            </a:pPr>
            <a:r>
              <a:rPr lang="zh-TW" altLang="en-US" dirty="0"/>
              <a:t>用途說明</a:t>
            </a:r>
            <a:r>
              <a:rPr lang="en-US" altLang="zh-TW" dirty="0"/>
              <a:t>(</a:t>
            </a:r>
            <a:r>
              <a:rPr lang="zh-TW" altLang="en-US" dirty="0">
                <a:solidFill>
                  <a:srgbClr val="FF0000"/>
                </a:solidFill>
              </a:rPr>
              <a:t>教學課程</a:t>
            </a:r>
            <a:r>
              <a:rPr lang="zh-TW" altLang="en-US" dirty="0"/>
              <a:t>相關性</a:t>
            </a:r>
            <a:r>
              <a:rPr lang="en-US" altLang="zh-TW" dirty="0"/>
              <a:t>)</a:t>
            </a:r>
          </a:p>
          <a:p>
            <a:pPr marL="900000" indent="-342900">
              <a:buFont typeface="Wingdings" panose="05000000000000000000" pitchFamily="2" charset="2"/>
              <a:buAutoNum type="circleNumWdWhitePlain"/>
            </a:pPr>
            <a:r>
              <a:rPr lang="zh-TW" altLang="en-US" dirty="0"/>
              <a:t>成效</a:t>
            </a:r>
            <a:r>
              <a:rPr lang="en-US" altLang="zh-TW" dirty="0"/>
              <a:t>(</a:t>
            </a:r>
            <a:r>
              <a:rPr lang="zh-TW" altLang="en-US" dirty="0"/>
              <a:t>例如：產出成品照片或簡述</a:t>
            </a:r>
            <a:r>
              <a:rPr lang="en-US" altLang="zh-TW" dirty="0"/>
              <a:t>) </a:t>
            </a:r>
          </a:p>
          <a:p>
            <a:pPr marL="900000" indent="-342900">
              <a:buFont typeface="Wingdings" panose="05000000000000000000" pitchFamily="2" charset="2"/>
              <a:buAutoNum type="circleNumWdWhitePlain"/>
            </a:pPr>
            <a:r>
              <a:rPr lang="zh-TW" altLang="en-US" dirty="0">
                <a:solidFill>
                  <a:srgbClr val="FF0000"/>
                </a:solidFill>
              </a:rPr>
              <a:t>請勿購買碳粉匣、隨身碟、記憶體</a:t>
            </a:r>
            <a:r>
              <a:rPr lang="en-US" altLang="zh-TW" dirty="0">
                <a:solidFill>
                  <a:srgbClr val="FF0000"/>
                </a:solidFill>
              </a:rPr>
              <a:t>(</a:t>
            </a:r>
            <a:r>
              <a:rPr lang="zh-TW" altLang="en-US" dirty="0">
                <a:solidFill>
                  <a:srgbClr val="FF0000"/>
                </a:solidFill>
              </a:rPr>
              <a:t>以上請以雜支項目支應</a:t>
            </a:r>
            <a:r>
              <a:rPr lang="en-US" altLang="zh-TW" dirty="0">
                <a:solidFill>
                  <a:srgbClr val="FF0000"/>
                </a:solidFill>
              </a:rPr>
              <a:t>)</a:t>
            </a:r>
            <a:r>
              <a:rPr lang="zh-TW" altLang="en-US" dirty="0">
                <a:solidFill>
                  <a:srgbClr val="FF0000"/>
                </a:solidFill>
              </a:rPr>
              <a:t>及資本門項目</a:t>
            </a:r>
            <a:r>
              <a:rPr lang="en-US" altLang="zh-TW" dirty="0">
                <a:solidFill>
                  <a:srgbClr val="FF0000"/>
                </a:solidFill>
              </a:rPr>
              <a:t>(</a:t>
            </a:r>
            <a:r>
              <a:rPr lang="zh-TW" altLang="en-US" dirty="0">
                <a:solidFill>
                  <a:srgbClr val="FF0000"/>
                </a:solidFill>
              </a:rPr>
              <a:t>即原編列購置耐用年限二年以上且金額新臺幣一萬元以上之資本門項目</a:t>
            </a:r>
            <a:r>
              <a:rPr lang="en-US" altLang="zh-TW" dirty="0">
                <a:solidFill>
                  <a:srgbClr val="FF0000"/>
                </a:solidFill>
              </a:rPr>
              <a:t>)</a:t>
            </a:r>
          </a:p>
          <a:p>
            <a:endParaRPr lang="zh-TW" altLang="en-US"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en-US" altLang="zh-TW" dirty="0"/>
          </a:p>
          <a:p>
            <a:endParaRPr lang="zh-TW" altLang="en-US" dirty="0"/>
          </a:p>
        </p:txBody>
      </p:sp>
    </p:spTree>
    <p:extLst>
      <p:ext uri="{BB962C8B-B14F-4D97-AF65-F5344CB8AC3E}">
        <p14:creationId xmlns:p14="http://schemas.microsoft.com/office/powerpoint/2010/main" val="280323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a:xfrm>
            <a:off x="323528" y="785024"/>
            <a:ext cx="8496944" cy="460648"/>
          </a:xfrm>
        </p:spPr>
        <p:txBody>
          <a:bodyPr/>
          <a:lstStyle/>
          <a:p>
            <a:r>
              <a:rPr lang="zh-TW" altLang="zh-TW" b="1" dirty="0"/>
              <a:t>其他費用</a:t>
            </a:r>
            <a:endParaRPr lang="zh-TW" altLang="en-US"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107504" y="1126197"/>
            <a:ext cx="8496944" cy="3232279"/>
          </a:xfrm>
        </p:spPr>
        <p:txBody>
          <a:bodyPr/>
          <a:lstStyle/>
          <a:p>
            <a:pPr marL="285750" indent="-285750">
              <a:buFont typeface="Wingdings" panose="05000000000000000000" pitchFamily="2" charset="2"/>
              <a:buChar char="Ø"/>
            </a:pPr>
            <a:r>
              <a:rPr lang="zh-TW" altLang="zh-TW" b="1" dirty="0"/>
              <a:t>經費</a:t>
            </a:r>
            <a:r>
              <a:rPr lang="zh-TW" altLang="en-US" b="1" dirty="0"/>
              <a:t>核銷</a:t>
            </a:r>
            <a:endParaRPr lang="en-US" altLang="zh-TW" b="1" dirty="0"/>
          </a:p>
          <a:p>
            <a:pPr marL="540000" indent="-285750">
              <a:buFont typeface="Arial" panose="020B0604020202020204" pitchFamily="34" charset="0"/>
              <a:buChar char="•"/>
            </a:pPr>
            <a:r>
              <a:rPr lang="zh-TW" altLang="en-US" b="1" dirty="0"/>
              <a:t>講座鐘點費：</a:t>
            </a:r>
            <a:endParaRPr lang="en-US" altLang="zh-TW" b="1" dirty="0"/>
          </a:p>
          <a:p>
            <a:pPr marL="900000" indent="-342900">
              <a:buFont typeface="Wingdings" panose="05000000000000000000" pitchFamily="2" charset="2"/>
              <a:buAutoNum type="circleNumWdWhitePlain"/>
            </a:pPr>
            <a:r>
              <a:rPr lang="zh-TW" altLang="en-US" dirty="0"/>
              <a:t>報支演講費、講座費、職涯講座費等，請檢附授課時數表、演講時間表或海報，請註明</a:t>
            </a:r>
            <a:r>
              <a:rPr lang="zh-TW" altLang="en-US" dirty="0">
                <a:solidFill>
                  <a:srgbClr val="FF0000"/>
                </a:solidFill>
              </a:rPr>
              <a:t>講師</a:t>
            </a:r>
            <a:r>
              <a:rPr lang="zh-TW" altLang="en-US" dirty="0"/>
              <a:t>、課程日期及</a:t>
            </a:r>
            <a:r>
              <a:rPr lang="zh-TW" altLang="en-US" dirty="0">
                <a:solidFill>
                  <a:srgbClr val="FF0000"/>
                </a:solidFill>
              </a:rPr>
              <a:t>時點</a:t>
            </a:r>
            <a:r>
              <a:rPr lang="zh-TW" altLang="en-US" dirty="0"/>
              <a:t>、課程名稱、</a:t>
            </a:r>
            <a:r>
              <a:rPr lang="zh-TW" altLang="en-US" dirty="0">
                <a:solidFill>
                  <a:srgbClr val="FF0000"/>
                </a:solidFill>
              </a:rPr>
              <a:t>對象</a:t>
            </a:r>
            <a:r>
              <a:rPr lang="en-US" altLang="zh-TW" dirty="0">
                <a:solidFill>
                  <a:srgbClr val="FF0000"/>
                </a:solidFill>
              </a:rPr>
              <a:t>(</a:t>
            </a:r>
            <a:r>
              <a:rPr lang="zh-TW" altLang="en-US" dirty="0">
                <a:solidFill>
                  <a:srgbClr val="FF0000"/>
                </a:solidFill>
              </a:rPr>
              <a:t>所得類別判定</a:t>
            </a:r>
            <a:r>
              <a:rPr lang="en-US" altLang="zh-TW" dirty="0">
                <a:solidFill>
                  <a:srgbClr val="FF0000"/>
                </a:solidFill>
              </a:rPr>
              <a:t>)</a:t>
            </a:r>
            <a:r>
              <a:rPr lang="zh-TW" altLang="en-US" dirty="0"/>
              <a:t>等。</a:t>
            </a:r>
            <a:endParaRPr lang="en-US" altLang="zh-TW" dirty="0"/>
          </a:p>
          <a:p>
            <a:pPr marL="900000" indent="-342900">
              <a:buFont typeface="Wingdings" panose="05000000000000000000" pitchFamily="2" charset="2"/>
              <a:buAutoNum type="circleNumWdWhitePlain"/>
            </a:pPr>
            <a:r>
              <a:rPr lang="zh-TW" altLang="en-US" dirty="0"/>
              <a:t>依行政院講座鐘點費支給表協助教學並實際授課之講座助理，其支給數額</a:t>
            </a:r>
            <a:r>
              <a:rPr lang="zh-TW" altLang="en-US" dirty="0">
                <a:solidFill>
                  <a:srgbClr val="FF0000"/>
                </a:solidFill>
              </a:rPr>
              <a:t>按同一課程講座鐘點費減半支給</a:t>
            </a:r>
            <a:r>
              <a:rPr lang="zh-TW" altLang="en-US" dirty="0"/>
              <a:t>。</a:t>
            </a:r>
            <a:endParaRPr lang="en-US" altLang="zh-TW" dirty="0"/>
          </a:p>
          <a:p>
            <a:pPr marL="540000" indent="-285750">
              <a:buFont typeface="Arial" panose="020B0604020202020204" pitchFamily="34" charset="0"/>
              <a:buChar char="•"/>
            </a:pPr>
            <a:r>
              <a:rPr lang="zh-TW" altLang="en-US" b="1" dirty="0"/>
              <a:t>交通費</a:t>
            </a:r>
            <a:r>
              <a:rPr lang="en-US" altLang="zh-TW" b="1" dirty="0"/>
              <a:t>(</a:t>
            </a:r>
            <a:r>
              <a:rPr lang="zh-TW" altLang="en-US" b="1" dirty="0"/>
              <a:t>業師</a:t>
            </a:r>
            <a:r>
              <a:rPr lang="en-US" altLang="zh-TW" b="1" dirty="0"/>
              <a:t>)</a:t>
            </a:r>
            <a:r>
              <a:rPr lang="zh-TW" altLang="en-US" b="1" dirty="0"/>
              <a:t>：</a:t>
            </a:r>
            <a:endParaRPr lang="en-US" altLang="zh-TW" b="1" dirty="0"/>
          </a:p>
          <a:p>
            <a:pPr marL="900000" lvl="1" indent="-342900">
              <a:buFont typeface="Wingdings" panose="05000000000000000000" pitchFamily="2" charset="2"/>
              <a:buAutoNum type="circleNumWdWhitePlain"/>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請檢附領據及課表佐證課程堂數，交通費請註明業師服務地於領據上。例如：業師服務地    </a:t>
            </a:r>
            <a:endParaRPr lang="en-US" altLang="zh-TW" sz="14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endParaRPr>
          </a:p>
          <a:p>
            <a:pPr marL="557100"/>
            <a:r>
              <a:rPr lang="zh-TW" altLang="en-US" dirty="0"/>
              <a:t>        台北至中壢，</a:t>
            </a:r>
            <a:r>
              <a:rPr lang="en-US" altLang="zh-TW" dirty="0"/>
              <a:t>89</a:t>
            </a:r>
            <a:r>
              <a:rPr lang="zh-TW" altLang="en-US" dirty="0"/>
              <a:t>元*</a:t>
            </a:r>
            <a:r>
              <a:rPr lang="en-US" altLang="zh-TW" dirty="0"/>
              <a:t>2</a:t>
            </a:r>
            <a:r>
              <a:rPr lang="zh-TW" altLang="en-US" dirty="0"/>
              <a:t>次</a:t>
            </a:r>
            <a:r>
              <a:rPr lang="en-US" altLang="zh-TW" dirty="0"/>
              <a:t>=178</a:t>
            </a:r>
            <a:r>
              <a:rPr lang="zh-TW" altLang="en-US" dirty="0"/>
              <a:t>元</a:t>
            </a:r>
            <a:endParaRPr lang="en-US" altLang="zh-TW" dirty="0"/>
          </a:p>
          <a:p>
            <a:pPr marL="900000" lvl="1" indent="-342900">
              <a:buFont typeface="Wingdings" panose="05000000000000000000" pitchFamily="2" charset="2"/>
              <a:buAutoNum type="circleNumWdWhitePlain" startAt="2"/>
            </a:pPr>
            <a:r>
              <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rPr>
              <a:t>如出差人為利用便捷交通工具由住所出發，當住所至出差地所需交通費在報支上限（由機關所在地出發）範圍內，同意依其實際所發生之費用覈實報支交通費；如超過報支上限，僅能按報支上限核銷。</a:t>
            </a:r>
            <a:endParaRPr lang="en-US" altLang="zh-TW" dirty="0"/>
          </a:p>
          <a:p>
            <a:pPr marL="540000" indent="-285750">
              <a:buFont typeface="Arial" panose="020B0604020202020204" pitchFamily="34" charset="0"/>
              <a:buChar char="•"/>
            </a:pPr>
            <a:r>
              <a:rPr lang="zh-TW" altLang="en-US" b="1" dirty="0"/>
              <a:t>非授課講座性質之校內教師鐘點費</a:t>
            </a:r>
            <a:r>
              <a:rPr lang="en-US" altLang="zh-TW" b="1" dirty="0"/>
              <a:t>(</a:t>
            </a:r>
            <a:r>
              <a:rPr lang="zh-TW" altLang="en-US" b="1" dirty="0"/>
              <a:t>例如：訪談鐘點費</a:t>
            </a:r>
            <a:r>
              <a:rPr lang="en-US" altLang="zh-TW" b="1" dirty="0"/>
              <a:t>)</a:t>
            </a:r>
            <a:r>
              <a:rPr lang="zh-TW" altLang="en-US" dirty="0"/>
              <a:t>：請檢附</a:t>
            </a:r>
            <a:r>
              <a:rPr lang="zh-TW" altLang="en-US" dirty="0">
                <a:solidFill>
                  <a:srgbClr val="FF0000"/>
                </a:solidFill>
              </a:rPr>
              <a:t>校內教師之回饋意見表</a:t>
            </a:r>
            <a:r>
              <a:rPr lang="zh-TW" altLang="en-US" dirty="0"/>
              <a:t>，</a:t>
            </a:r>
            <a:r>
              <a:rPr lang="zh-TW" altLang="en-US" dirty="0">
                <a:solidFill>
                  <a:srgbClr val="FF0000"/>
                </a:solidFill>
              </a:rPr>
              <a:t>訪談者需回饋建議</a:t>
            </a:r>
            <a:r>
              <a:rPr lang="zh-TW" altLang="en-US" dirty="0"/>
              <a:t>、簽名、訪談日期、訪談時點。</a:t>
            </a:r>
            <a:r>
              <a:rPr lang="en-US" altLang="zh-TW" dirty="0"/>
              <a:t>(</a:t>
            </a:r>
            <a:r>
              <a:rPr lang="zh-TW" altLang="en-US" dirty="0"/>
              <a:t>請以配合款支應</a:t>
            </a:r>
            <a:r>
              <a:rPr lang="en-US" altLang="zh-TW" dirty="0"/>
              <a:t>)</a:t>
            </a:r>
          </a:p>
          <a:p>
            <a:endParaRPr lang="zh-TW" altLang="en-US" dirty="0"/>
          </a:p>
        </p:txBody>
      </p:sp>
    </p:spTree>
    <p:extLst>
      <p:ext uri="{BB962C8B-B14F-4D97-AF65-F5344CB8AC3E}">
        <p14:creationId xmlns:p14="http://schemas.microsoft.com/office/powerpoint/2010/main" val="3017803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zh-TW" b="1" dirty="0"/>
              <a:t>其他費用</a:t>
            </a:r>
            <a:endParaRPr lang="zh-TW" altLang="en-US"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323528" y="1347614"/>
            <a:ext cx="8496944" cy="3600400"/>
          </a:xfrm>
        </p:spPr>
        <p:txBody>
          <a:bodyPr/>
          <a:lstStyle/>
          <a:p>
            <a:pPr marL="285750" indent="-285750">
              <a:buFont typeface="Wingdings" panose="05000000000000000000" pitchFamily="2" charset="2"/>
              <a:buChar char="Ø"/>
            </a:pPr>
            <a:r>
              <a:rPr lang="zh-TW" altLang="zh-TW" b="1" dirty="0"/>
              <a:t>經費</a:t>
            </a:r>
            <a:r>
              <a:rPr lang="zh-TW" altLang="en-US" b="1" dirty="0"/>
              <a:t>核銷</a:t>
            </a:r>
            <a:endParaRPr lang="en-US" altLang="zh-TW" b="1" dirty="0"/>
          </a:p>
          <a:p>
            <a:pPr marL="540000" indent="-285750">
              <a:buFont typeface="Arial" panose="020B0604020202020204" pitchFamily="34" charset="0"/>
              <a:buChar char="•"/>
            </a:pPr>
            <a:r>
              <a:rPr lang="zh-TW" altLang="en-US" b="1" dirty="0"/>
              <a:t>諮詢費：</a:t>
            </a:r>
            <a:r>
              <a:rPr lang="zh-TW" altLang="en-US" dirty="0"/>
              <a:t>請檢附核銷請檢附</a:t>
            </a:r>
            <a:r>
              <a:rPr lang="zh-TW" altLang="en-US" dirty="0">
                <a:solidFill>
                  <a:srgbClr val="FF0000"/>
                </a:solidFill>
              </a:rPr>
              <a:t>諮詢委員之意見回饋</a:t>
            </a:r>
            <a:r>
              <a:rPr lang="zh-TW" altLang="en-US" dirty="0"/>
              <a:t>，並簽名及日期。</a:t>
            </a:r>
            <a:r>
              <a:rPr lang="en-US" altLang="zh-TW" dirty="0"/>
              <a:t>(</a:t>
            </a:r>
            <a:r>
              <a:rPr lang="zh-TW" altLang="en-US" dirty="0"/>
              <a:t>依諮詢委員意見回饋內容及諮詢日期不同，為每人次計算標準</a:t>
            </a:r>
            <a:r>
              <a:rPr lang="en-US" altLang="zh-TW" dirty="0"/>
              <a:t>)</a:t>
            </a:r>
          </a:p>
          <a:p>
            <a:pPr marL="540000" indent="-285750">
              <a:buFont typeface="Arial" panose="020B0604020202020204" pitchFamily="34" charset="0"/>
              <a:buChar char="•"/>
            </a:pPr>
            <a:r>
              <a:rPr lang="zh-TW" altLang="en-US" b="1" dirty="0"/>
              <a:t>出席費：</a:t>
            </a:r>
            <a:r>
              <a:rPr lang="zh-TW" altLang="en-US" dirty="0"/>
              <a:t>請檢附簽到表，請註明會議日期及時點、會議名稱、出席者簽到。</a:t>
            </a:r>
            <a:endParaRPr lang="en-US" altLang="zh-TW" dirty="0"/>
          </a:p>
          <a:p>
            <a:pPr marL="900000" indent="-342900">
              <a:buFont typeface="Wingdings" panose="05000000000000000000" pitchFamily="2" charset="2"/>
              <a:buAutoNum type="circleNumWdWhitePlain"/>
            </a:pPr>
            <a:r>
              <a:rPr lang="zh-TW" altLang="zh-TW" dirty="0"/>
              <a:t>邀請本校以外之學者專家，參加具有政策性或專案性之重大諮詢事項會議。</a:t>
            </a:r>
          </a:p>
          <a:p>
            <a:pPr marL="900000" indent="-342900">
              <a:buFont typeface="Wingdings" panose="05000000000000000000" pitchFamily="2" charset="2"/>
              <a:buAutoNum type="circleNumWdWhitePlain"/>
            </a:pPr>
            <a:r>
              <a:rPr lang="zh-TW" altLang="zh-TW" dirty="0"/>
              <a:t>會前準備文件審查，不得重複支給出席費與審查費。</a:t>
            </a:r>
          </a:p>
          <a:p>
            <a:pPr marL="900000" indent="-342900">
              <a:buFont typeface="Wingdings" panose="05000000000000000000" pitchFamily="2" charset="2"/>
              <a:buAutoNum type="circleNumWdWhitePlain"/>
            </a:pPr>
            <a:r>
              <a:rPr lang="zh-TW" altLang="zh-TW" dirty="0"/>
              <a:t>每次會議新台幣</a:t>
            </a:r>
            <a:r>
              <a:rPr lang="en-US" altLang="zh-TW" dirty="0"/>
              <a:t>2,500</a:t>
            </a:r>
            <a:r>
              <a:rPr lang="zh-TW" altLang="zh-TW" dirty="0"/>
              <a:t>元為上限。</a:t>
            </a:r>
          </a:p>
          <a:p>
            <a:pPr marL="900000" indent="-342900">
              <a:buFont typeface="Wingdings" panose="05000000000000000000" pitchFamily="2" charset="2"/>
              <a:buAutoNum type="circleNumWdWhitePlain"/>
            </a:pPr>
            <a:r>
              <a:rPr lang="zh-TW" altLang="en-US" dirty="0"/>
              <a:t>如係由遠地前往（三十公里以外），邀請機關學校得衡酌實際情況，參照國內出差旅費報支要點規定，覈實支給交通費及住宿費。</a:t>
            </a:r>
            <a:endParaRPr lang="zh-TW" altLang="en-US" b="1" dirty="0"/>
          </a:p>
          <a:p>
            <a:pPr marL="540000" indent="-285750">
              <a:buFont typeface="Arial" panose="020B0604020202020204" pitchFamily="34" charset="0"/>
              <a:buChar char="•"/>
            </a:pPr>
            <a:r>
              <a:rPr lang="zh-TW" altLang="en-US" b="1" dirty="0"/>
              <a:t>租車：執行計畫需租車者，核銷時註明租車日期、起訖地點等資訊，</a:t>
            </a:r>
            <a:r>
              <a:rPr lang="zh-TW" altLang="en-US" dirty="0"/>
              <a:t>請檢附核准公文</a:t>
            </a:r>
            <a:r>
              <a:rPr lang="en-US" altLang="zh-TW" dirty="0">
                <a:solidFill>
                  <a:srgbClr val="FF0000"/>
                </a:solidFill>
              </a:rPr>
              <a:t>(</a:t>
            </a:r>
            <a:r>
              <a:rPr lang="zh-TW" altLang="en-US" dirty="0">
                <a:solidFill>
                  <a:srgbClr val="FF0000"/>
                </a:solidFill>
              </a:rPr>
              <a:t>帶學生外出</a:t>
            </a:r>
            <a:r>
              <a:rPr lang="en-US" altLang="zh-TW" dirty="0">
                <a:solidFill>
                  <a:srgbClr val="FF0000"/>
                </a:solidFill>
              </a:rPr>
              <a:t>)</a:t>
            </a:r>
            <a:r>
              <a:rPr lang="zh-TW" altLang="en-US" dirty="0"/>
              <a:t>、租車合約</a:t>
            </a:r>
            <a:r>
              <a:rPr lang="en-US" altLang="zh-TW" dirty="0">
                <a:solidFill>
                  <a:srgbClr val="FF0000"/>
                </a:solidFill>
              </a:rPr>
              <a:t>(</a:t>
            </a:r>
            <a:r>
              <a:rPr lang="zh-TW" altLang="en-US" dirty="0">
                <a:solidFill>
                  <a:srgbClr val="FF0000"/>
                </a:solidFill>
              </a:rPr>
              <a:t>合約內容請填完整並用印</a:t>
            </a:r>
            <a:r>
              <a:rPr lang="en-US" altLang="zh-TW" dirty="0">
                <a:solidFill>
                  <a:srgbClr val="FF0000"/>
                </a:solidFill>
              </a:rPr>
              <a:t>)</a:t>
            </a:r>
            <a:r>
              <a:rPr lang="zh-TW" altLang="en-US" dirty="0"/>
              <a:t>、車輛檢查表</a:t>
            </a:r>
            <a:r>
              <a:rPr lang="en-US" altLang="zh-TW" dirty="0"/>
              <a:t>(</a:t>
            </a:r>
            <a:r>
              <a:rPr lang="zh-TW" altLang="en-US" dirty="0"/>
              <a:t>技合處習實輔導組表單</a:t>
            </a:r>
            <a:r>
              <a:rPr lang="en-US" altLang="zh-TW" dirty="0"/>
              <a:t>)</a:t>
            </a:r>
            <a:r>
              <a:rPr lang="zh-TW" altLang="en-US" dirty="0">
                <a:solidFill>
                  <a:srgbClr val="FF0000"/>
                </a:solidFill>
                <a:highlight>
                  <a:srgbClr val="FFFF00"/>
                </a:highlight>
              </a:rPr>
              <a:t>、十五年以內</a:t>
            </a:r>
            <a:r>
              <a:rPr lang="zh-TW" altLang="en-US" dirty="0">
                <a:highlight>
                  <a:srgbClr val="FFFF00"/>
                </a:highlight>
              </a:rPr>
              <a:t>之</a:t>
            </a:r>
            <a:r>
              <a:rPr lang="zh-TW" altLang="en-US" dirty="0"/>
              <a:t>行車執照及強制險保單影本、大客車駕駛人駕照影本</a:t>
            </a:r>
            <a:r>
              <a:rPr lang="zh-TW" altLang="en-US" dirty="0">
                <a:solidFill>
                  <a:srgbClr val="FF0000"/>
                </a:solidFill>
              </a:rPr>
              <a:t>或</a:t>
            </a:r>
            <a:r>
              <a:rPr lang="zh-TW" altLang="en-US" dirty="0"/>
              <a:t>估價單</a:t>
            </a:r>
            <a:r>
              <a:rPr lang="en-US" altLang="zh-TW" dirty="0"/>
              <a:t>(5000</a:t>
            </a:r>
            <a:r>
              <a:rPr lang="zh-TW" altLang="en-US" dirty="0"/>
              <a:t>元以上</a:t>
            </a:r>
            <a:r>
              <a:rPr lang="en-US" altLang="zh-TW" dirty="0"/>
              <a:t>)</a:t>
            </a:r>
            <a:r>
              <a:rPr lang="zh-TW" altLang="en-US" dirty="0"/>
              <a:t>。</a:t>
            </a:r>
            <a:endParaRPr lang="en-US" altLang="zh-TW" dirty="0"/>
          </a:p>
          <a:p>
            <a:pPr marL="540000" indent="-285750">
              <a:buFont typeface="Arial" panose="020B0604020202020204" pitchFamily="34" charset="0"/>
              <a:buChar char="•"/>
            </a:pPr>
            <a:r>
              <a:rPr lang="zh-TW" altLang="en-US" b="1" dirty="0"/>
              <a:t>保險費：</a:t>
            </a:r>
            <a:r>
              <a:rPr lang="zh-TW" altLang="en-US" dirty="0"/>
              <a:t>要保人為</a:t>
            </a:r>
            <a:r>
              <a:rPr lang="zh-TW" altLang="en-US" dirty="0">
                <a:solidFill>
                  <a:srgbClr val="FF0000"/>
                </a:solidFill>
              </a:rPr>
              <a:t>健行科技大學</a:t>
            </a:r>
            <a:r>
              <a:rPr lang="zh-TW" altLang="en-US" dirty="0"/>
              <a:t>，請檢附要保書</a:t>
            </a:r>
            <a:r>
              <a:rPr lang="en-US" altLang="zh-TW" dirty="0">
                <a:solidFill>
                  <a:srgbClr val="FF0000"/>
                </a:solidFill>
              </a:rPr>
              <a:t>(</a:t>
            </a:r>
            <a:r>
              <a:rPr lang="zh-TW" altLang="en-US" dirty="0">
                <a:solidFill>
                  <a:srgbClr val="FF0000"/>
                </a:solidFill>
              </a:rPr>
              <a:t>需雙方簽章或用印</a:t>
            </a:r>
            <a:r>
              <a:rPr lang="en-US" altLang="zh-TW" dirty="0">
                <a:solidFill>
                  <a:srgbClr val="FF0000"/>
                </a:solidFill>
              </a:rPr>
              <a:t>)</a:t>
            </a:r>
            <a:r>
              <a:rPr lang="zh-TW" altLang="en-US" dirty="0"/>
              <a:t>及保險名冊。</a:t>
            </a:r>
            <a:endParaRPr lang="en-US" altLang="zh-TW" dirty="0"/>
          </a:p>
          <a:p>
            <a:pPr marL="540000" indent="-285750">
              <a:buFont typeface="Arial" panose="020B0604020202020204" pitchFamily="34" charset="0"/>
              <a:buChar char="•"/>
            </a:pPr>
            <a:r>
              <a:rPr lang="zh-TW" altLang="en-US" b="1" dirty="0"/>
              <a:t>裁判費：</a:t>
            </a:r>
            <a:r>
              <a:rPr lang="zh-TW" altLang="en-US" dirty="0"/>
              <a:t>請檢附競賽辦法、評分表</a:t>
            </a:r>
            <a:r>
              <a:rPr lang="en-US" altLang="zh-TW" dirty="0"/>
              <a:t>(</a:t>
            </a:r>
            <a:r>
              <a:rPr lang="zh-TW" altLang="en-US" dirty="0"/>
              <a:t>親簽</a:t>
            </a:r>
            <a:r>
              <a:rPr lang="en-US" altLang="zh-TW" dirty="0"/>
              <a:t>)</a:t>
            </a:r>
            <a:r>
              <a:rPr lang="zh-TW" altLang="en-US" dirty="0"/>
              <a:t>。</a:t>
            </a:r>
            <a:endParaRPr lang="en-US" altLang="zh-TW" dirty="0"/>
          </a:p>
        </p:txBody>
      </p:sp>
    </p:spTree>
    <p:extLst>
      <p:ext uri="{BB962C8B-B14F-4D97-AF65-F5344CB8AC3E}">
        <p14:creationId xmlns:p14="http://schemas.microsoft.com/office/powerpoint/2010/main" val="3756347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zh-TW" b="1" dirty="0"/>
              <a:t>其他費用</a:t>
            </a:r>
            <a:endParaRPr lang="zh-TW" altLang="en-US"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323528" y="1347614"/>
            <a:ext cx="8496944" cy="3600400"/>
          </a:xfrm>
        </p:spPr>
        <p:txBody>
          <a:bodyPr/>
          <a:lstStyle/>
          <a:p>
            <a:pPr marL="285750" indent="-285750">
              <a:buFont typeface="Wingdings" panose="05000000000000000000" pitchFamily="2" charset="2"/>
              <a:buChar char="Ø"/>
            </a:pPr>
            <a:r>
              <a:rPr lang="zh-TW" altLang="zh-TW" b="1" dirty="0"/>
              <a:t>經費</a:t>
            </a:r>
            <a:r>
              <a:rPr lang="zh-TW" altLang="en-US" b="1" dirty="0"/>
              <a:t>核銷</a:t>
            </a:r>
            <a:endParaRPr lang="en-US" altLang="zh-TW" b="1" dirty="0"/>
          </a:p>
          <a:p>
            <a:pPr marL="540000" indent="-285750">
              <a:buFont typeface="Arial" panose="020B0604020202020204" pitchFamily="34" charset="0"/>
              <a:buChar char="•"/>
            </a:pPr>
            <a:r>
              <a:rPr lang="zh-TW" altLang="en-US" b="1" u="sng" dirty="0">
                <a:solidFill>
                  <a:schemeClr val="tx1"/>
                </a:solidFill>
              </a:rPr>
              <a:t>資訊服務費：</a:t>
            </a:r>
            <a:endParaRPr lang="en-US" altLang="zh-TW" b="1" u="sng" dirty="0">
              <a:solidFill>
                <a:schemeClr val="tx1"/>
              </a:solidFill>
            </a:endParaRPr>
          </a:p>
          <a:p>
            <a:pPr marL="900000" indent="-342900">
              <a:buFont typeface="Wingdings" panose="05000000000000000000" pitchFamily="2" charset="2"/>
              <a:buAutoNum type="circleNumWdWhitePlain"/>
            </a:pPr>
            <a:r>
              <a:rPr lang="zh-TW" altLang="en-US" u="sng" dirty="0">
                <a:solidFill>
                  <a:schemeClr val="tx1"/>
                </a:solidFill>
              </a:rPr>
              <a:t>申請時請註明租借器材之名稱</a:t>
            </a:r>
            <a:r>
              <a:rPr lang="zh-TW" altLang="zh-TW" u="sng" dirty="0">
                <a:solidFill>
                  <a:schemeClr val="tx1"/>
                </a:solidFill>
              </a:rPr>
              <a:t>。</a:t>
            </a:r>
            <a:endParaRPr lang="en-US" altLang="zh-TW" u="sng" dirty="0">
              <a:solidFill>
                <a:schemeClr val="tx1"/>
              </a:solidFill>
            </a:endParaRPr>
          </a:p>
          <a:p>
            <a:pPr marL="900000" indent="-342900">
              <a:buFont typeface="Wingdings" panose="05000000000000000000" pitchFamily="2" charset="2"/>
              <a:buAutoNum type="circleNumWdWhitePlain"/>
            </a:pPr>
            <a:r>
              <a:rPr lang="zh-TW" altLang="en-US" u="sng" dirty="0">
                <a:solidFill>
                  <a:schemeClr val="tx1"/>
                </a:solidFill>
              </a:rPr>
              <a:t>估價單及發票請呈現「</a:t>
            </a:r>
            <a:r>
              <a:rPr lang="zh-TW" altLang="en-US" u="sng" dirty="0">
                <a:solidFill>
                  <a:srgbClr val="FF0000"/>
                </a:solidFill>
              </a:rPr>
              <a:t>租借</a:t>
            </a:r>
            <a:r>
              <a:rPr lang="zh-TW" altLang="en-US" u="sng" dirty="0">
                <a:solidFill>
                  <a:schemeClr val="tx1"/>
                </a:solidFill>
              </a:rPr>
              <a:t>」字眼及</a:t>
            </a:r>
            <a:r>
              <a:rPr lang="zh-TW" altLang="en-US" u="sng" dirty="0">
                <a:solidFill>
                  <a:srgbClr val="FF0000"/>
                </a:solidFill>
              </a:rPr>
              <a:t>租借期間</a:t>
            </a:r>
            <a:r>
              <a:rPr lang="en-US" altLang="zh-TW" u="sng" dirty="0">
                <a:solidFill>
                  <a:srgbClr val="FF0000"/>
                </a:solidFill>
              </a:rPr>
              <a:t>(</a:t>
            </a:r>
            <a:r>
              <a:rPr lang="zh-TW" altLang="en-US" u="sng" dirty="0">
                <a:solidFill>
                  <a:srgbClr val="FF0000"/>
                </a:solidFill>
              </a:rPr>
              <a:t>期間需在計畫期間內</a:t>
            </a:r>
            <a:r>
              <a:rPr lang="en-US" altLang="zh-TW" u="sng" dirty="0">
                <a:solidFill>
                  <a:srgbClr val="FF0000"/>
                </a:solidFill>
              </a:rPr>
              <a:t>)</a:t>
            </a:r>
            <a:r>
              <a:rPr lang="zh-TW" altLang="en-US" u="sng" dirty="0">
                <a:solidFill>
                  <a:schemeClr val="tx1"/>
                </a:solidFill>
              </a:rPr>
              <a:t>。</a:t>
            </a:r>
            <a:endParaRPr lang="en-US" altLang="zh-TW" u="sng" dirty="0">
              <a:solidFill>
                <a:schemeClr val="tx1"/>
              </a:solidFill>
            </a:endParaRPr>
          </a:p>
          <a:p>
            <a:pPr marL="540000" indent="-285750">
              <a:buFont typeface="Arial" panose="020B0604020202020204" pitchFamily="34" charset="0"/>
              <a:buChar char="•"/>
            </a:pPr>
            <a:r>
              <a:rPr lang="zh-TW" altLang="en-US" b="1" u="sng" dirty="0">
                <a:solidFill>
                  <a:schemeClr val="tx1"/>
                </a:solidFill>
              </a:rPr>
              <a:t>國內差旅費 ：</a:t>
            </a:r>
            <a:endParaRPr lang="en-US" altLang="zh-TW" b="1" u="sng" dirty="0">
              <a:solidFill>
                <a:schemeClr val="tx1"/>
              </a:solidFill>
            </a:endParaRPr>
          </a:p>
          <a:p>
            <a:pPr marL="900000" indent="-342900">
              <a:buFont typeface="Wingdings" panose="05000000000000000000" pitchFamily="2" charset="2"/>
              <a:buAutoNum type="circleNumWdWhitePlain"/>
            </a:pPr>
            <a:r>
              <a:rPr lang="zh-TW" altLang="en-US" u="sng" dirty="0">
                <a:solidFill>
                  <a:schemeClr val="tx1"/>
                </a:solidFill>
              </a:rPr>
              <a:t>國內差旅費除補助單位另有規定外，交通費、住宿費、雜費核銷均依「國內出差旅費報支要點」之標準核支。</a:t>
            </a:r>
            <a:endParaRPr lang="en-US" altLang="zh-TW" u="sng" dirty="0">
              <a:solidFill>
                <a:schemeClr val="tx1"/>
              </a:solidFill>
            </a:endParaRPr>
          </a:p>
          <a:p>
            <a:pPr marL="900000" indent="-342900">
              <a:buFont typeface="Wingdings" panose="05000000000000000000" pitchFamily="2" charset="2"/>
              <a:buAutoNum type="circleNumWdWhitePlain"/>
            </a:pPr>
            <a:r>
              <a:rPr lang="zh-TW" altLang="en-US" u="sng" dirty="0">
                <a:solidFill>
                  <a:schemeClr val="tx1"/>
                </a:solidFill>
              </a:rPr>
              <a:t>請依國內出差旅費報支要點於</a:t>
            </a:r>
            <a:r>
              <a:rPr lang="zh-TW" altLang="en-US" u="sng" dirty="0">
                <a:solidFill>
                  <a:srgbClr val="FF0000"/>
                </a:solidFill>
              </a:rPr>
              <a:t>出差事畢十五日</a:t>
            </a:r>
            <a:r>
              <a:rPr lang="zh-TW" altLang="en-US" u="sng" dirty="0">
                <a:solidFill>
                  <a:schemeClr val="tx1"/>
                </a:solidFill>
              </a:rPr>
              <a:t>內檢附核可簽呈、會議或活動議程、課程資訊及研習證明</a:t>
            </a:r>
            <a:r>
              <a:rPr lang="en-US" altLang="zh-TW" u="sng" dirty="0">
                <a:solidFill>
                  <a:schemeClr val="tx1"/>
                </a:solidFill>
              </a:rPr>
              <a:t>(</a:t>
            </a:r>
            <a:r>
              <a:rPr lang="zh-TW" altLang="en-US" u="sng" dirty="0">
                <a:solidFill>
                  <a:schemeClr val="tx1"/>
                </a:solidFill>
              </a:rPr>
              <a:t>無則免</a:t>
            </a:r>
            <a:r>
              <a:rPr lang="en-US" altLang="zh-TW" u="sng" dirty="0">
                <a:solidFill>
                  <a:schemeClr val="tx1"/>
                </a:solidFill>
              </a:rPr>
              <a:t>)</a:t>
            </a:r>
            <a:r>
              <a:rPr lang="zh-TW" altLang="en-US" u="sng" dirty="0">
                <a:solidFill>
                  <a:schemeClr val="tx1"/>
                </a:solidFill>
              </a:rPr>
              <a:t>辦理核銷。</a:t>
            </a:r>
          </a:p>
          <a:p>
            <a:pPr marL="900000" indent="-342900">
              <a:buFont typeface="Wingdings" panose="05000000000000000000" pitchFamily="2" charset="2"/>
              <a:buAutoNum type="circleNumWdWhitePlain"/>
            </a:pPr>
            <a:r>
              <a:rPr lang="zh-TW" altLang="en-US" u="sng" dirty="0">
                <a:solidFill>
                  <a:schemeClr val="tx1"/>
                </a:solidFill>
              </a:rPr>
              <a:t>依「各機關派員參加各項訓練或講習報支費用規定」參加屬訓練或講習性質之</a:t>
            </a:r>
            <a:r>
              <a:rPr lang="zh-TW" altLang="en-US" u="sng" dirty="0">
                <a:solidFill>
                  <a:srgbClr val="FF0000"/>
                </a:solidFill>
              </a:rPr>
              <a:t>各項研習會、座談會、研討會、檢討會、觀摩會、說明會等</a:t>
            </a:r>
            <a:r>
              <a:rPr lang="zh-TW" altLang="en-US" u="sng" dirty="0">
                <a:solidFill>
                  <a:schemeClr val="tx1"/>
                </a:solidFill>
              </a:rPr>
              <a:t>，得衡酌實際情況，參照「國內出差旅費報支要點」之規定，</a:t>
            </a:r>
            <a:r>
              <a:rPr lang="zh-TW" altLang="en-US" u="sng" dirty="0">
                <a:solidFill>
                  <a:srgbClr val="FF0000"/>
                </a:solidFill>
              </a:rPr>
              <a:t>得補助往返交通費</a:t>
            </a:r>
            <a:r>
              <a:rPr lang="zh-TW" altLang="en-US" u="sng" dirty="0">
                <a:solidFill>
                  <a:schemeClr val="tx1"/>
                </a:solidFill>
              </a:rPr>
              <a:t>。即指僅</a:t>
            </a:r>
            <a:r>
              <a:rPr lang="zh-TW" altLang="en-US" u="sng" dirty="0">
                <a:solidFill>
                  <a:srgbClr val="FF0000"/>
                </a:solidFill>
              </a:rPr>
              <a:t>得報支往返之交通費、住宿費</a:t>
            </a:r>
            <a:r>
              <a:rPr lang="zh-TW" altLang="en-US" u="sng" dirty="0">
                <a:solidFill>
                  <a:schemeClr val="tx1"/>
                </a:solidFill>
              </a:rPr>
              <a:t>（檢附原始單據），</a:t>
            </a:r>
            <a:r>
              <a:rPr lang="zh-TW" altLang="en-US" u="sng" dirty="0">
                <a:solidFill>
                  <a:srgbClr val="FF0000"/>
                </a:solidFill>
              </a:rPr>
              <a:t>不補助雜費</a:t>
            </a:r>
            <a:r>
              <a:rPr lang="zh-TW" altLang="en-US" u="sng" dirty="0">
                <a:solidFill>
                  <a:schemeClr val="tx1"/>
                </a:solidFill>
              </a:rPr>
              <a:t>。如訓練機構已提供必要之住宿，受訓人員選擇不住宿者，不予補助住宿費。</a:t>
            </a:r>
            <a:endParaRPr lang="en-US" altLang="zh-TW" u="sng" dirty="0">
              <a:solidFill>
                <a:schemeClr val="tx1"/>
              </a:solidFill>
            </a:endParaRPr>
          </a:p>
          <a:p>
            <a:pPr marL="254250"/>
            <a:endParaRPr lang="zh-TW" altLang="en-US" b="1" dirty="0"/>
          </a:p>
          <a:p>
            <a:pPr marL="900000" indent="-342900">
              <a:buFont typeface="Wingdings" panose="05000000000000000000" pitchFamily="2" charset="2"/>
              <a:buAutoNum type="circleNumWdWhitePlain"/>
            </a:pPr>
            <a:endParaRPr lang="en-US" altLang="zh-TW" u="sng" dirty="0">
              <a:solidFill>
                <a:srgbClr val="FF0000"/>
              </a:solidFill>
            </a:endParaRPr>
          </a:p>
          <a:p>
            <a:pPr marL="540000" indent="-285750">
              <a:buFont typeface="Arial" panose="020B0604020202020204" pitchFamily="34" charset="0"/>
              <a:buChar char="•"/>
            </a:pPr>
            <a:endParaRPr lang="zh-TW" altLang="en-US" b="1" dirty="0"/>
          </a:p>
        </p:txBody>
      </p:sp>
    </p:spTree>
    <p:extLst>
      <p:ext uri="{BB962C8B-B14F-4D97-AF65-F5344CB8AC3E}">
        <p14:creationId xmlns:p14="http://schemas.microsoft.com/office/powerpoint/2010/main" val="389468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820472" cy="884466"/>
          </a:xfrm>
        </p:spPr>
        <p:txBody>
          <a:bodyPr/>
          <a:lstStyle/>
          <a:p>
            <a:r>
              <a:rPr lang="zh-TW" altLang="en-US" dirty="0"/>
              <a:t>經費支用注意事項</a:t>
            </a:r>
          </a:p>
        </p:txBody>
      </p:sp>
      <p:sp>
        <p:nvSpPr>
          <p:cNvPr id="3" name="內容版面配置區 2"/>
          <p:cNvSpPr>
            <a:spLocks noGrp="1"/>
          </p:cNvSpPr>
          <p:nvPr>
            <p:ph idx="1"/>
          </p:nvPr>
        </p:nvSpPr>
        <p:spPr/>
        <p:txBody>
          <a:bodyPr/>
          <a:lstStyle/>
          <a:p>
            <a:r>
              <a:rPr lang="zh-TW" altLang="en-US" b="1" dirty="0"/>
              <a:t>憑證</a:t>
            </a:r>
            <a:r>
              <a:rPr lang="en-US" altLang="zh-TW" b="1" dirty="0"/>
              <a:t>(</a:t>
            </a:r>
            <a:r>
              <a:rPr lang="zh-TW" altLang="en-US" b="1" dirty="0"/>
              <a:t>發票</a:t>
            </a:r>
            <a:r>
              <a:rPr lang="en-US" altLang="zh-TW" b="1" dirty="0"/>
              <a:t>)</a:t>
            </a:r>
            <a:r>
              <a:rPr lang="zh-TW" altLang="en-US" b="1" dirty="0"/>
              <a:t>注意事項</a:t>
            </a:r>
          </a:p>
        </p:txBody>
      </p:sp>
      <p:graphicFrame>
        <p:nvGraphicFramePr>
          <p:cNvPr id="9" name="內容版面配置區 8"/>
          <p:cNvGraphicFramePr>
            <a:graphicFrameLocks noGrp="1"/>
          </p:cNvGraphicFramePr>
          <p:nvPr>
            <p:ph idx="10"/>
            <p:extLst>
              <p:ext uri="{D42A27DB-BD31-4B8C-83A1-F6EECF244321}">
                <p14:modId xmlns:p14="http://schemas.microsoft.com/office/powerpoint/2010/main" val="3232909439"/>
              </p:ext>
            </p:extLst>
          </p:nvPr>
        </p:nvGraphicFramePr>
        <p:xfrm>
          <a:off x="323850" y="1347788"/>
          <a:ext cx="8496622" cy="3194685"/>
        </p:xfrm>
        <a:graphic>
          <a:graphicData uri="http://schemas.openxmlformats.org/drawingml/2006/table">
            <a:tbl>
              <a:tblPr firstRow="1" bandRow="1">
                <a:tableStyleId>{E8B1032C-EA38-4F05-BA0D-38AFFFC7BED3}</a:tableStyleId>
              </a:tblPr>
              <a:tblGrid>
                <a:gridCol w="1583854">
                  <a:extLst>
                    <a:ext uri="{9D8B030D-6E8A-4147-A177-3AD203B41FA5}">
                      <a16:colId xmlns:a16="http://schemas.microsoft.com/office/drawing/2014/main" val="4262835585"/>
                    </a:ext>
                  </a:extLst>
                </a:gridCol>
                <a:gridCol w="6912768">
                  <a:extLst>
                    <a:ext uri="{9D8B030D-6E8A-4147-A177-3AD203B41FA5}">
                      <a16:colId xmlns:a16="http://schemas.microsoft.com/office/drawing/2014/main" val="2407192192"/>
                    </a:ext>
                  </a:extLst>
                </a:gridCol>
              </a:tblGrid>
              <a:tr h="362825">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項目</a:t>
                      </a:r>
                    </a:p>
                  </a:txBody>
                  <a:tcPr/>
                </a:tc>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注      意      事      項</a:t>
                      </a:r>
                    </a:p>
                  </a:txBody>
                  <a:tcPr/>
                </a:tc>
                <a:extLst>
                  <a:ext uri="{0D108BD9-81ED-4DB2-BD59-A6C34878D82A}">
                    <a16:rowId xmlns:a16="http://schemas.microsoft.com/office/drawing/2014/main" val="2963216186"/>
                  </a:ext>
                </a:extLst>
              </a:tr>
              <a:tr h="2661337">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發票</a:t>
                      </a:r>
                    </a:p>
                  </a:txBody>
                  <a:tcPr/>
                </a:tc>
                <a:tc>
                  <a:txBody>
                    <a:bodyPr/>
                    <a:lstStyle/>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1.</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應索取</a:t>
                      </a:r>
                      <a:r>
                        <a:rPr lang="zh-TW" altLang="en-US" sz="1400" kern="1200" dirty="0">
                          <a:solidFill>
                            <a:srgbClr val="FF0000"/>
                          </a:solidFill>
                          <a:latin typeface="微軟正黑體" panose="020B0604030504040204" pitchFamily="34" charset="-120"/>
                          <a:ea typeface="微軟正黑體" panose="020B0604030504040204" pitchFamily="34" charset="-120"/>
                          <a:cs typeface="Arial" pitchFamily="34" charset="0"/>
                        </a:rPr>
                        <a:t>二聯式發票</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報支</a:t>
                      </a: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學校非營利事業單位，故請勿索取三聯式發票；若為三聯式</a:t>
                      </a:r>
                      <a:endPar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   </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發票，核銷時須收執聯與扣抵聯同時貼於正本憑證粘貼單，副本請影印收執聯。</a:t>
                      </a: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 </a:t>
                      </a: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2.</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買受人抬頭請開立：健行科技大學；學校統一編號為：</a:t>
                      </a: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45002806</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a:t>
                      </a: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3.</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發票上須有日期、品名、單價、數量、小寫合計數及大寫合計數（有送貨單須附上）。</a:t>
                      </a: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4.</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收銀機發票請打上學校統一編號；若漏打學校統一編號時，須用原子筆或鋼筆（請勿</a:t>
                      </a:r>
                      <a:endPar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   </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用鉛筆）補填上學校統一編號，並請廠商補蓋發票章。</a:t>
                      </a: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5.</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收銀機發票上之品名為英文或編號時，請以原子筆或鋼筆（請勿用鉛筆）逐項註明中   </a:t>
                      </a:r>
                      <a:endPar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   </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文品名，應由經手人加註貨物名稱並簽名或蓋章。</a:t>
                      </a: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6.</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若發票不慎遺失，請向廠商影印發票第一聯存根聯，並加蓋廠商統一發票專用章及</a:t>
                      </a:r>
                      <a:endPar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endParaRPr>
                    </a:p>
                    <a:p>
                      <a:pPr marL="0" indent="0" algn="l" defTabSz="914400" rtl="0" eaLnBrk="1" latinLnBrk="1" hangingPunct="1">
                        <a:spcBef>
                          <a:spcPct val="20000"/>
                        </a:spcBef>
                        <a:buFont typeface="Wingdings" panose="05000000000000000000" pitchFamily="2" charset="2"/>
                        <a:buNone/>
                      </a:pPr>
                      <a:r>
                        <a:rPr lang="en-US" altLang="zh-TW" sz="1400" kern="1200" dirty="0">
                          <a:solidFill>
                            <a:schemeClr val="tx1"/>
                          </a:solidFill>
                          <a:latin typeface="微軟正黑體" panose="020B0604030504040204" pitchFamily="34" charset="-120"/>
                          <a:ea typeface="微軟正黑體" panose="020B0604030504040204" pitchFamily="34" charset="-120"/>
                          <a:cs typeface="Arial" pitchFamily="34" charset="0"/>
                        </a:rPr>
                        <a:t>   </a:t>
                      </a:r>
                      <a:r>
                        <a:rPr lang="zh-TW" altLang="en-US" sz="1400" kern="1200" dirty="0">
                          <a:solidFill>
                            <a:schemeClr val="tx1"/>
                          </a:solidFill>
                          <a:latin typeface="微軟正黑體" panose="020B0604030504040204" pitchFamily="34" charset="-120"/>
                          <a:ea typeface="微軟正黑體" panose="020B0604030504040204" pitchFamily="34" charset="-120"/>
                          <a:cs typeface="Arial" pitchFamily="34" charset="0"/>
                        </a:rPr>
                        <a:t>與正本相符章，再行報支；若統一發票專用章上無負責人姓名，需另蓋負責人私章。</a:t>
                      </a:r>
                    </a:p>
                    <a:p>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9828193"/>
                  </a:ext>
                </a:extLst>
              </a:tr>
            </a:tbl>
          </a:graphicData>
        </a:graphic>
      </p:graphicFrame>
    </p:spTree>
    <p:extLst>
      <p:ext uri="{BB962C8B-B14F-4D97-AF65-F5344CB8AC3E}">
        <p14:creationId xmlns:p14="http://schemas.microsoft.com/office/powerpoint/2010/main" val="3429611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16037" y="23468"/>
            <a:ext cx="7524328" cy="884466"/>
          </a:xfrm>
        </p:spPr>
        <p:txBody>
          <a:bodyPr/>
          <a:lstStyle/>
          <a:p>
            <a:r>
              <a:rPr lang="zh-TW" altLang="en-US" dirty="0"/>
              <a:t>  </a:t>
            </a:r>
            <a:r>
              <a:rPr lang="zh-TW" altLang="en-US" sz="2800" dirty="0"/>
              <a:t>簡介</a:t>
            </a:r>
          </a:p>
        </p:txBody>
      </p:sp>
      <p:sp>
        <p:nvSpPr>
          <p:cNvPr id="23" name="內容版面配置區 22">
            <a:extLst>
              <a:ext uri="{FF2B5EF4-FFF2-40B4-BE49-F238E27FC236}">
                <a16:creationId xmlns:a16="http://schemas.microsoft.com/office/drawing/2014/main" id="{6222F64A-1EC1-4EC6-B563-23DD6A39B859}"/>
              </a:ext>
            </a:extLst>
          </p:cNvPr>
          <p:cNvSpPr>
            <a:spLocks noGrp="1"/>
          </p:cNvSpPr>
          <p:nvPr>
            <p:ph idx="1"/>
          </p:nvPr>
        </p:nvSpPr>
        <p:spPr/>
        <p:txBody>
          <a:bodyPr/>
          <a:lstStyle/>
          <a:p>
            <a:endParaRPr lang="zh-TW" altLang="en-US"/>
          </a:p>
        </p:txBody>
      </p:sp>
      <p:sp>
        <p:nvSpPr>
          <p:cNvPr id="4" name="圓角矩形 3">
            <a:hlinkClick r:id="rId3" action="ppaction://hlinksldjump"/>
          </p:cNvPr>
          <p:cNvSpPr/>
          <p:nvPr/>
        </p:nvSpPr>
        <p:spPr>
          <a:xfrm>
            <a:off x="3121496" y="843558"/>
            <a:ext cx="4042792"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100" b="1" dirty="0">
                <a:solidFill>
                  <a:schemeClr val="bg1"/>
                </a:solidFill>
                <a:latin typeface="+mj-ea"/>
                <a:ea typeface="+mj-ea"/>
              </a:rPr>
              <a:t>高等教育深耕計畫經費使用原則</a:t>
            </a:r>
            <a:endParaRPr lang="en-US" altLang="zh-TW" sz="2100" b="1" dirty="0">
              <a:solidFill>
                <a:schemeClr val="bg1"/>
              </a:solidFill>
              <a:latin typeface="+mj-ea"/>
              <a:ea typeface="+mj-ea"/>
            </a:endParaRPr>
          </a:p>
        </p:txBody>
      </p:sp>
      <p:sp>
        <p:nvSpPr>
          <p:cNvPr id="5" name="圓角矩形 4">
            <a:hlinkClick r:id="rId4" action="ppaction://hlinksldjump"/>
          </p:cNvPr>
          <p:cNvSpPr/>
          <p:nvPr/>
        </p:nvSpPr>
        <p:spPr>
          <a:xfrm>
            <a:off x="3100226" y="2193474"/>
            <a:ext cx="4035351"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zh-TW" sz="2100" b="1" dirty="0">
                <a:solidFill>
                  <a:schemeClr val="bg1"/>
                </a:solidFill>
                <a:latin typeface="+mj-ea"/>
                <a:ea typeface="+mj-ea"/>
              </a:rPr>
              <a:t>經費支用</a:t>
            </a:r>
            <a:r>
              <a:rPr lang="zh-TW" altLang="en-US" sz="2100" b="1" dirty="0">
                <a:solidFill>
                  <a:schemeClr val="bg1"/>
                </a:solidFill>
                <a:latin typeface="+mj-ea"/>
                <a:ea typeface="+mj-ea"/>
              </a:rPr>
              <a:t>及核銷注意事項</a:t>
            </a:r>
          </a:p>
        </p:txBody>
      </p:sp>
      <p:sp>
        <p:nvSpPr>
          <p:cNvPr id="6" name="圓角矩形 5">
            <a:hlinkClick r:id="rId5" action="ppaction://hlinksldjump"/>
          </p:cNvPr>
          <p:cNvSpPr/>
          <p:nvPr/>
        </p:nvSpPr>
        <p:spPr>
          <a:xfrm>
            <a:off x="3107667" y="2861256"/>
            <a:ext cx="4035351"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100" b="1" dirty="0">
                <a:solidFill>
                  <a:schemeClr val="bg1"/>
                </a:solidFill>
                <a:latin typeface="+mj-ea"/>
              </a:rPr>
              <a:t>常見錯誤態樣</a:t>
            </a:r>
            <a:r>
              <a:rPr lang="en-US" altLang="zh-TW" sz="2100" b="1" dirty="0">
                <a:solidFill>
                  <a:schemeClr val="bg1"/>
                </a:solidFill>
                <a:latin typeface="+mj-ea"/>
              </a:rPr>
              <a:t>-</a:t>
            </a:r>
            <a:r>
              <a:rPr lang="zh-TW" altLang="en-US" sz="2100" b="1" dirty="0">
                <a:solidFill>
                  <a:schemeClr val="bg1"/>
                </a:solidFill>
                <a:latin typeface="+mj-ea"/>
              </a:rPr>
              <a:t>範例</a:t>
            </a:r>
          </a:p>
        </p:txBody>
      </p:sp>
      <p:sp>
        <p:nvSpPr>
          <p:cNvPr id="7" name="圓角矩形 6">
            <a:hlinkClick r:id="rId6" action="ppaction://hlinksldjump"/>
          </p:cNvPr>
          <p:cNvSpPr/>
          <p:nvPr/>
        </p:nvSpPr>
        <p:spPr>
          <a:xfrm>
            <a:off x="3121496" y="3545456"/>
            <a:ext cx="4035351"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100" b="1" dirty="0">
                <a:solidFill>
                  <a:schemeClr val="bg1"/>
                </a:solidFill>
                <a:latin typeface="+mj-ea"/>
                <a:ea typeface="+mj-ea"/>
              </a:rPr>
              <a:t>個人</a:t>
            </a:r>
            <a:r>
              <a:rPr lang="zh-TW" altLang="zh-TW" sz="2100" b="1" dirty="0">
                <a:solidFill>
                  <a:schemeClr val="bg1"/>
                </a:solidFill>
                <a:latin typeface="+mj-ea"/>
                <a:ea typeface="+mj-ea"/>
              </a:rPr>
              <a:t>計畫收支明細查詢</a:t>
            </a:r>
            <a:endParaRPr lang="zh-TW" altLang="en-US" sz="2100" b="1" dirty="0">
              <a:solidFill>
                <a:schemeClr val="bg1"/>
              </a:solidFill>
              <a:latin typeface="+mj-ea"/>
              <a:ea typeface="+mj-ea"/>
            </a:endParaRPr>
          </a:p>
        </p:txBody>
      </p:sp>
      <p:pic>
        <p:nvPicPr>
          <p:cNvPr id="9" name="圖片 8">
            <a:extLst>
              <a:ext uri="{FF2B5EF4-FFF2-40B4-BE49-F238E27FC236}">
                <a16:creationId xmlns:a16="http://schemas.microsoft.com/office/drawing/2014/main" id="{0BE7158D-6A78-4A3F-8034-139052E88AC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
        <p:nvSpPr>
          <p:cNvPr id="30" name="圓角矩形 3">
            <a:hlinkClick r:id="rId8" action="ppaction://hlinksldjump"/>
            <a:extLst>
              <a:ext uri="{FF2B5EF4-FFF2-40B4-BE49-F238E27FC236}">
                <a16:creationId xmlns:a16="http://schemas.microsoft.com/office/drawing/2014/main" id="{395A6A45-E8BA-4A82-8043-E27748EFA61D}"/>
              </a:ext>
            </a:extLst>
          </p:cNvPr>
          <p:cNvSpPr/>
          <p:nvPr/>
        </p:nvSpPr>
        <p:spPr>
          <a:xfrm>
            <a:off x="3100226" y="1509274"/>
            <a:ext cx="4042792"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100" b="1" dirty="0">
                <a:solidFill>
                  <a:schemeClr val="bg1"/>
                </a:solidFill>
                <a:latin typeface="+mj-ea"/>
                <a:ea typeface="+mj-ea"/>
              </a:rPr>
              <a:t>預算編列重要注意事項</a:t>
            </a:r>
            <a:endParaRPr lang="en-US" altLang="zh-TW" sz="2100" b="1" dirty="0">
              <a:solidFill>
                <a:schemeClr val="bg1"/>
              </a:solidFill>
              <a:latin typeface="+mj-ea"/>
              <a:ea typeface="+mj-ea"/>
            </a:endParaRPr>
          </a:p>
        </p:txBody>
      </p:sp>
      <p:sp>
        <p:nvSpPr>
          <p:cNvPr id="31" name="圓角矩形 5">
            <a:hlinkClick r:id="rId9" action="ppaction://hlinksldjump"/>
            <a:extLst>
              <a:ext uri="{FF2B5EF4-FFF2-40B4-BE49-F238E27FC236}">
                <a16:creationId xmlns:a16="http://schemas.microsoft.com/office/drawing/2014/main" id="{0E868C68-94AC-41FE-8556-07EDA9B6CE40}"/>
              </a:ext>
            </a:extLst>
          </p:cNvPr>
          <p:cNvSpPr/>
          <p:nvPr/>
        </p:nvSpPr>
        <p:spPr>
          <a:xfrm>
            <a:off x="3128937" y="4191677"/>
            <a:ext cx="4035351" cy="486054"/>
          </a:xfrm>
          <a:prstGeom prst="roundRect">
            <a:avLst/>
          </a:prstGeom>
          <a:solidFill>
            <a:srgbClr val="336699"/>
          </a:solidFill>
          <a:ln>
            <a:solidFill>
              <a:srgbClr val="336699"/>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zh-TW" altLang="en-US" sz="2100" b="1" dirty="0">
                <a:solidFill>
                  <a:schemeClr val="bg1"/>
                </a:solidFill>
                <a:latin typeface="+mj-ea"/>
              </a:rPr>
              <a:t>重要相關法規</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820472" cy="884466"/>
          </a:xfrm>
        </p:spPr>
        <p:txBody>
          <a:bodyPr/>
          <a:lstStyle/>
          <a:p>
            <a:r>
              <a:rPr lang="zh-TW" altLang="en-US" dirty="0"/>
              <a:t>經費支用注意事項</a:t>
            </a:r>
          </a:p>
        </p:txBody>
      </p:sp>
      <p:sp>
        <p:nvSpPr>
          <p:cNvPr id="3" name="內容版面配置區 2"/>
          <p:cNvSpPr>
            <a:spLocks noGrp="1"/>
          </p:cNvSpPr>
          <p:nvPr>
            <p:ph idx="1"/>
          </p:nvPr>
        </p:nvSpPr>
        <p:spPr/>
        <p:txBody>
          <a:bodyPr/>
          <a:lstStyle/>
          <a:p>
            <a:r>
              <a:rPr lang="zh-TW" altLang="en-US" b="1" dirty="0"/>
              <a:t>憑證</a:t>
            </a:r>
            <a:r>
              <a:rPr lang="en-US" altLang="zh-TW" b="1" dirty="0"/>
              <a:t>(</a:t>
            </a:r>
            <a:r>
              <a:rPr lang="zh-TW" altLang="en-US" b="1" dirty="0"/>
              <a:t>發票</a:t>
            </a:r>
            <a:r>
              <a:rPr lang="en-US" altLang="zh-TW" b="1" dirty="0"/>
              <a:t>)</a:t>
            </a:r>
            <a:r>
              <a:rPr lang="zh-TW" altLang="en-US" b="1" dirty="0"/>
              <a:t>注意事項</a:t>
            </a:r>
          </a:p>
        </p:txBody>
      </p:sp>
      <p:graphicFrame>
        <p:nvGraphicFramePr>
          <p:cNvPr id="9" name="內容版面配置區 8"/>
          <p:cNvGraphicFramePr>
            <a:graphicFrameLocks noGrp="1"/>
          </p:cNvGraphicFramePr>
          <p:nvPr>
            <p:ph idx="10"/>
            <p:extLst>
              <p:ext uri="{D42A27DB-BD31-4B8C-83A1-F6EECF244321}">
                <p14:modId xmlns:p14="http://schemas.microsoft.com/office/powerpoint/2010/main" val="3427758220"/>
              </p:ext>
            </p:extLst>
          </p:nvPr>
        </p:nvGraphicFramePr>
        <p:xfrm>
          <a:off x="323850" y="1347788"/>
          <a:ext cx="8496622" cy="3060179"/>
        </p:xfrm>
        <a:graphic>
          <a:graphicData uri="http://schemas.openxmlformats.org/drawingml/2006/table">
            <a:tbl>
              <a:tblPr firstRow="1" bandRow="1">
                <a:tableStyleId>{E8B1032C-EA38-4F05-BA0D-38AFFFC7BED3}</a:tableStyleId>
              </a:tblPr>
              <a:tblGrid>
                <a:gridCol w="1583854">
                  <a:extLst>
                    <a:ext uri="{9D8B030D-6E8A-4147-A177-3AD203B41FA5}">
                      <a16:colId xmlns:a16="http://schemas.microsoft.com/office/drawing/2014/main" val="4262835585"/>
                    </a:ext>
                  </a:extLst>
                </a:gridCol>
                <a:gridCol w="6912768">
                  <a:extLst>
                    <a:ext uri="{9D8B030D-6E8A-4147-A177-3AD203B41FA5}">
                      <a16:colId xmlns:a16="http://schemas.microsoft.com/office/drawing/2014/main" val="2407192192"/>
                    </a:ext>
                  </a:extLst>
                </a:gridCol>
              </a:tblGrid>
              <a:tr h="359866">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項目</a:t>
                      </a:r>
                    </a:p>
                  </a:txBody>
                  <a:tcPr/>
                </a:tc>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注      意      事      項</a:t>
                      </a:r>
                    </a:p>
                  </a:txBody>
                  <a:tcPr/>
                </a:tc>
                <a:extLst>
                  <a:ext uri="{0D108BD9-81ED-4DB2-BD59-A6C34878D82A}">
                    <a16:rowId xmlns:a16="http://schemas.microsoft.com/office/drawing/2014/main" val="2963216186"/>
                  </a:ext>
                </a:extLst>
              </a:tr>
              <a:tr h="2687942">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發票</a:t>
                      </a:r>
                    </a:p>
                  </a:txBody>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7.</a:t>
                      </a:r>
                      <a:r>
                        <a:rPr lang="zh-TW" altLang="en-US" sz="1400" dirty="0">
                          <a:solidFill>
                            <a:schemeClr val="tx1"/>
                          </a:solidFill>
                          <a:latin typeface="微軟正黑體" panose="020B0604030504040204" pitchFamily="34" charset="-120"/>
                          <a:ea typeface="微軟正黑體" panose="020B0604030504040204" pitchFamily="34" charset="-120"/>
                        </a:rPr>
                        <a:t>發票上之數量、單價不可空白，發票上之數量不可為「一批」，若不符規定，請加註   </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明並簽章。</a:t>
                      </a:r>
                    </a:p>
                    <a:p>
                      <a:r>
                        <a:rPr lang="en-US" altLang="zh-TW" sz="1400" dirty="0">
                          <a:solidFill>
                            <a:schemeClr val="tx1"/>
                          </a:solidFill>
                          <a:latin typeface="微軟正黑體" panose="020B0604030504040204" pitchFamily="34" charset="-120"/>
                          <a:ea typeface="微軟正黑體" panose="020B0604030504040204" pitchFamily="34" charset="-120"/>
                        </a:rPr>
                        <a:t>8.</a:t>
                      </a:r>
                      <a:r>
                        <a:rPr lang="zh-TW" altLang="en-US" sz="1400" dirty="0">
                          <a:solidFill>
                            <a:schemeClr val="tx1"/>
                          </a:solidFill>
                          <a:latin typeface="微軟正黑體" panose="020B0604030504040204" pitchFamily="34" charset="-120"/>
                          <a:ea typeface="微軟正黑體" panose="020B0604030504040204" pitchFamily="34" charset="-120"/>
                        </a:rPr>
                        <a:t>影本不清晰或正本油墨不清時，請勿報支。</a:t>
                      </a:r>
                      <a:r>
                        <a:rPr lang="zh-TW" altLang="en-US" sz="1400" dirty="0">
                          <a:solidFill>
                            <a:srgbClr val="FF0000"/>
                          </a:solidFill>
                          <a:latin typeface="微軟正黑體" panose="020B0604030504040204" pitchFamily="34" charset="-120"/>
                          <a:ea typeface="微軟正黑體" panose="020B0604030504040204" pitchFamily="34" charset="-120"/>
                        </a:rPr>
                        <a:t>熱感應紙出具交易憑證</a:t>
                      </a:r>
                      <a:r>
                        <a:rPr lang="zh-TW" altLang="en-US" sz="1400" dirty="0">
                          <a:solidFill>
                            <a:schemeClr val="tx1"/>
                          </a:solidFill>
                          <a:latin typeface="微軟正黑體" panose="020B0604030504040204" pitchFamily="34" charset="-120"/>
                          <a:ea typeface="微軟正黑體" panose="020B0604030504040204" pitchFamily="34" charset="-120"/>
                        </a:rPr>
                        <a:t>，諸如高鐵票、台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鐵票、機票、郵局購票證明、電子式發票等，辦理核銷時，</a:t>
                      </a:r>
                      <a:r>
                        <a:rPr lang="zh-TW" altLang="en-US" sz="1400" dirty="0">
                          <a:solidFill>
                            <a:srgbClr val="FF0000"/>
                          </a:solidFill>
                          <a:latin typeface="微軟正黑體" panose="020B0604030504040204" pitchFamily="34" charset="-120"/>
                          <a:ea typeface="微軟正黑體" panose="020B0604030504040204" pitchFamily="34" charset="-120"/>
                        </a:rPr>
                        <a:t>請再複印</a:t>
                      </a:r>
                      <a:r>
                        <a:rPr lang="en-US" altLang="zh-TW" sz="1400" dirty="0">
                          <a:solidFill>
                            <a:srgbClr val="FF0000"/>
                          </a:solidFill>
                          <a:latin typeface="微軟正黑體" panose="020B0604030504040204" pitchFamily="34" charset="-120"/>
                          <a:ea typeface="微軟正黑體" panose="020B0604030504040204" pitchFamily="34" charset="-120"/>
                        </a:rPr>
                        <a:t>1</a:t>
                      </a:r>
                      <a:r>
                        <a:rPr lang="zh-TW" altLang="en-US" sz="1400" dirty="0">
                          <a:solidFill>
                            <a:srgbClr val="FF0000"/>
                          </a:solidFill>
                          <a:latin typeface="微軟正黑體" panose="020B0604030504040204" pitchFamily="34" charset="-120"/>
                          <a:ea typeface="微軟正黑體" panose="020B0604030504040204" pitchFamily="34" charset="-120"/>
                        </a:rPr>
                        <a:t>張（連同正本）</a:t>
                      </a:r>
                      <a:endParaRPr lang="en-US" altLang="zh-TW" sz="1400" dirty="0">
                        <a:solidFill>
                          <a:srgbClr val="FF0000"/>
                        </a:solidFill>
                        <a:latin typeface="微軟正黑體" panose="020B0604030504040204" pitchFamily="34" charset="-120"/>
                        <a:ea typeface="微軟正黑體" panose="020B0604030504040204" pitchFamily="34" charset="-120"/>
                      </a:endParaRPr>
                    </a:p>
                    <a:p>
                      <a:r>
                        <a:rPr lang="en-US" altLang="zh-TW" sz="1400" dirty="0">
                          <a:solidFill>
                            <a:srgbClr val="FF0000"/>
                          </a:solidFill>
                          <a:latin typeface="微軟正黑體" panose="020B0604030504040204" pitchFamily="34" charset="-120"/>
                          <a:ea typeface="微軟正黑體" panose="020B0604030504040204" pitchFamily="34" charset="-120"/>
                        </a:rPr>
                        <a:t>   </a:t>
                      </a:r>
                      <a:r>
                        <a:rPr lang="zh-TW" altLang="en-US" sz="1400" dirty="0">
                          <a:solidFill>
                            <a:srgbClr val="FF0000"/>
                          </a:solidFill>
                          <a:latin typeface="微軟正黑體" panose="020B0604030504040204" pitchFamily="34" charset="-120"/>
                          <a:ea typeface="微軟正黑體" panose="020B0604030504040204" pitchFamily="34" charset="-120"/>
                        </a:rPr>
                        <a:t>核銷並加蓋經手人簽章。</a:t>
                      </a:r>
                    </a:p>
                    <a:p>
                      <a:r>
                        <a:rPr lang="en-US" altLang="zh-TW" sz="1400" dirty="0">
                          <a:solidFill>
                            <a:schemeClr val="tx1"/>
                          </a:solidFill>
                          <a:latin typeface="微軟正黑體" panose="020B0604030504040204" pitchFamily="34" charset="-120"/>
                          <a:ea typeface="微軟正黑體" panose="020B0604030504040204" pitchFamily="34" charset="-120"/>
                        </a:rPr>
                        <a:t>9.</a:t>
                      </a:r>
                      <a:r>
                        <a:rPr lang="zh-TW" altLang="en-US" sz="1400" dirty="0">
                          <a:solidFill>
                            <a:schemeClr val="tx1"/>
                          </a:solidFill>
                          <a:latin typeface="微軟正黑體" panose="020B0604030504040204" pitchFamily="34" charset="-120"/>
                          <a:ea typeface="微軟正黑體" panose="020B0604030504040204" pitchFamily="34" charset="-120"/>
                        </a:rPr>
                        <a:t>內容不可自行塗改。</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10.</a:t>
                      </a:r>
                      <a:r>
                        <a:rPr lang="zh-TW" altLang="en-US" sz="1400" dirty="0">
                          <a:solidFill>
                            <a:schemeClr val="tx1"/>
                          </a:solidFill>
                          <a:latin typeface="微軟正黑體" panose="020B0604030504040204" pitchFamily="34" charset="-120"/>
                          <a:ea typeface="微軟正黑體" panose="020B0604030504040204" pitchFamily="34" charset="-120"/>
                        </a:rPr>
                        <a:t>發票大寫金額文字需填寫正確，例如：壹、</a:t>
                      </a:r>
                      <a:r>
                        <a:rPr lang="zh-TW" altLang="en-US" sz="1400" dirty="0">
                          <a:solidFill>
                            <a:srgbClr val="FF0000"/>
                          </a:solidFill>
                          <a:latin typeface="微軟正黑體" panose="020B0604030504040204" pitchFamily="34" charset="-120"/>
                          <a:ea typeface="微軟正黑體" panose="020B0604030504040204" pitchFamily="34" charset="-120"/>
                        </a:rPr>
                        <a:t>貳</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參</a:t>
                      </a:r>
                      <a:r>
                        <a:rPr lang="zh-TW" altLang="en-US"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rgbClr val="FF0000"/>
                          </a:solidFill>
                          <a:latin typeface="微軟正黑體" panose="020B0604030504040204" pitchFamily="34" charset="-120"/>
                          <a:ea typeface="微軟正黑體" panose="020B0604030504040204" pitchFamily="34" charset="-120"/>
                        </a:rPr>
                        <a:t>肆</a:t>
                      </a:r>
                      <a:r>
                        <a:rPr lang="zh-TW" altLang="en-US" sz="1400" dirty="0">
                          <a:solidFill>
                            <a:schemeClr val="tx1"/>
                          </a:solidFill>
                          <a:latin typeface="微軟正黑體" panose="020B0604030504040204" pitchFamily="34" charset="-120"/>
                          <a:ea typeface="微軟正黑體" panose="020B0604030504040204" pitchFamily="34" charset="-120"/>
                        </a:rPr>
                        <a:t>、伍、陸、柒、捌、玖</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等。</a:t>
                      </a:r>
                      <a:endParaRPr lang="en-US" altLang="zh-TW" sz="1400" dirty="0">
                        <a:solidFill>
                          <a:schemeClr val="tx1"/>
                        </a:solidFill>
                        <a:latin typeface="微軟正黑體" panose="020B0604030504040204" pitchFamily="34" charset="-120"/>
                        <a:ea typeface="微軟正黑體" panose="020B0604030504040204" pitchFamily="34" charset="-120"/>
                      </a:endParaRPr>
                    </a:p>
                    <a:p>
                      <a:endParaRPr lang="zh-TW" altLang="en-US" sz="1400" dirty="0">
                        <a:solidFill>
                          <a:schemeClr val="tx1"/>
                        </a:solidFill>
                        <a:latin typeface="微軟正黑體" panose="020B0604030504040204" pitchFamily="34" charset="-120"/>
                        <a:ea typeface="微軟正黑體" panose="020B0604030504040204" pitchFamily="34" charset="-120"/>
                      </a:endParaRPr>
                    </a:p>
                    <a:p>
                      <a:endParaRPr lang="zh-TW" altLang="en-US" sz="1400" dirty="0">
                        <a:solidFill>
                          <a:srgbClr val="FF0000"/>
                        </a:solidFill>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89828193"/>
                  </a:ext>
                </a:extLst>
              </a:tr>
            </a:tbl>
          </a:graphicData>
        </a:graphic>
      </p:graphicFrame>
    </p:spTree>
    <p:extLst>
      <p:ext uri="{BB962C8B-B14F-4D97-AF65-F5344CB8AC3E}">
        <p14:creationId xmlns:p14="http://schemas.microsoft.com/office/powerpoint/2010/main" val="376469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0"/>
            <a:ext cx="8820472" cy="884466"/>
          </a:xfrm>
        </p:spPr>
        <p:txBody>
          <a:bodyPr/>
          <a:lstStyle/>
          <a:p>
            <a:r>
              <a:rPr lang="zh-TW" altLang="en-US" dirty="0"/>
              <a:t>經費支用注意事項</a:t>
            </a:r>
          </a:p>
        </p:txBody>
      </p:sp>
      <p:sp>
        <p:nvSpPr>
          <p:cNvPr id="3" name="內容版面配置區 2"/>
          <p:cNvSpPr>
            <a:spLocks noGrp="1"/>
          </p:cNvSpPr>
          <p:nvPr>
            <p:ph idx="1"/>
          </p:nvPr>
        </p:nvSpPr>
        <p:spPr/>
        <p:txBody>
          <a:bodyPr/>
          <a:lstStyle/>
          <a:p>
            <a:r>
              <a:rPr lang="zh-TW" altLang="en-US" b="1" dirty="0"/>
              <a:t>憑證</a:t>
            </a:r>
            <a:r>
              <a:rPr lang="en-US" altLang="zh-TW" b="1" dirty="0"/>
              <a:t>(</a:t>
            </a:r>
            <a:r>
              <a:rPr lang="zh-TW" altLang="en-US" b="1" dirty="0"/>
              <a:t>發票</a:t>
            </a:r>
            <a:r>
              <a:rPr lang="en-US" altLang="zh-TW" b="1" dirty="0"/>
              <a:t>)</a:t>
            </a:r>
            <a:r>
              <a:rPr lang="zh-TW" altLang="en-US" b="1" dirty="0"/>
              <a:t>注意事項</a:t>
            </a:r>
          </a:p>
        </p:txBody>
      </p:sp>
      <p:graphicFrame>
        <p:nvGraphicFramePr>
          <p:cNvPr id="9" name="內容版面配置區 8"/>
          <p:cNvGraphicFramePr>
            <a:graphicFrameLocks noGrp="1"/>
          </p:cNvGraphicFramePr>
          <p:nvPr>
            <p:ph idx="10"/>
            <p:extLst>
              <p:ext uri="{D42A27DB-BD31-4B8C-83A1-F6EECF244321}">
                <p14:modId xmlns:p14="http://schemas.microsoft.com/office/powerpoint/2010/main" val="2649176297"/>
              </p:ext>
            </p:extLst>
          </p:nvPr>
        </p:nvGraphicFramePr>
        <p:xfrm>
          <a:off x="323850" y="1347787"/>
          <a:ext cx="8496622" cy="3084957"/>
        </p:xfrm>
        <a:graphic>
          <a:graphicData uri="http://schemas.openxmlformats.org/drawingml/2006/table">
            <a:tbl>
              <a:tblPr firstRow="1" bandRow="1">
                <a:tableStyleId>{E8B1032C-EA38-4F05-BA0D-38AFFFC7BED3}</a:tableStyleId>
              </a:tblPr>
              <a:tblGrid>
                <a:gridCol w="1583854">
                  <a:extLst>
                    <a:ext uri="{9D8B030D-6E8A-4147-A177-3AD203B41FA5}">
                      <a16:colId xmlns:a16="http://schemas.microsoft.com/office/drawing/2014/main" val="4262835585"/>
                    </a:ext>
                  </a:extLst>
                </a:gridCol>
                <a:gridCol w="6912768">
                  <a:extLst>
                    <a:ext uri="{9D8B030D-6E8A-4147-A177-3AD203B41FA5}">
                      <a16:colId xmlns:a16="http://schemas.microsoft.com/office/drawing/2014/main" val="2407192192"/>
                    </a:ext>
                  </a:extLst>
                </a:gridCol>
              </a:tblGrid>
              <a:tr h="345037">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項目</a:t>
                      </a:r>
                    </a:p>
                  </a:txBody>
                  <a:tcPr/>
                </a:tc>
                <a:tc>
                  <a:txBody>
                    <a:bodyPr/>
                    <a:lstStyle/>
                    <a:p>
                      <a:pPr algn="ctr">
                        <a:lnSpc>
                          <a:spcPct val="150000"/>
                        </a:lnSpc>
                      </a:pPr>
                      <a:r>
                        <a:rPr lang="zh-TW" altLang="en-US" sz="1400" b="1" dirty="0">
                          <a:latin typeface="微軟正黑體" panose="020B0604030504040204" pitchFamily="34" charset="-120"/>
                          <a:ea typeface="微軟正黑體" panose="020B0604030504040204" pitchFamily="34" charset="-120"/>
                        </a:rPr>
                        <a:t>注      意      事      項</a:t>
                      </a:r>
                    </a:p>
                  </a:txBody>
                  <a:tcPr/>
                </a:tc>
                <a:extLst>
                  <a:ext uri="{0D108BD9-81ED-4DB2-BD59-A6C34878D82A}">
                    <a16:rowId xmlns:a16="http://schemas.microsoft.com/office/drawing/2014/main" val="2963216186"/>
                  </a:ext>
                </a:extLst>
              </a:tr>
              <a:tr h="678066">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免用統一發票收據</a:t>
                      </a:r>
                    </a:p>
                  </a:txBody>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買受人抬頭請開立：健行科技大學。</a:t>
                      </a:r>
                    </a:p>
                    <a:p>
                      <a:r>
                        <a:rPr lang="en-US" altLang="zh-TW" sz="1400" dirty="0">
                          <a:solidFill>
                            <a:schemeClr val="tx1"/>
                          </a:solidFill>
                          <a:latin typeface="微軟正黑體" panose="020B0604030504040204" pitchFamily="34" charset="-120"/>
                          <a:ea typeface="微軟正黑體" panose="020B0604030504040204" pitchFamily="34" charset="-120"/>
                        </a:rPr>
                        <a:t>2.</a:t>
                      </a:r>
                      <a:r>
                        <a:rPr lang="zh-TW" altLang="en-US" sz="1400" dirty="0">
                          <a:solidFill>
                            <a:schemeClr val="tx1"/>
                          </a:solidFill>
                          <a:latin typeface="微軟正黑體" panose="020B0604030504040204" pitchFamily="34" charset="-120"/>
                          <a:ea typeface="微軟正黑體" panose="020B0604030504040204" pitchFamily="34" charset="-120"/>
                        </a:rPr>
                        <a:t>收據須有日期、店章、電話、地址及廠商統一編號。</a:t>
                      </a:r>
                    </a:p>
                    <a:p>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內容不可自行塗改。</a:t>
                      </a:r>
                    </a:p>
                  </a:txBody>
                  <a:tcPr/>
                </a:tc>
                <a:extLst>
                  <a:ext uri="{0D108BD9-81ED-4DB2-BD59-A6C34878D82A}">
                    <a16:rowId xmlns:a16="http://schemas.microsoft.com/office/drawing/2014/main" val="189828193"/>
                  </a:ext>
                </a:extLst>
              </a:tr>
              <a:tr h="875836">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郵局購買票品證明單</a:t>
                      </a:r>
                    </a:p>
                  </a:txBody>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報支郵資請檢附郵局所開立健行科技大學之「購買票品證明單」，並蓋經辦人章。</a:t>
                      </a:r>
                    </a:p>
                    <a:p>
                      <a:r>
                        <a:rPr lang="en-US" altLang="zh-TW" sz="1400" dirty="0">
                          <a:solidFill>
                            <a:schemeClr val="tx1"/>
                          </a:solidFill>
                          <a:latin typeface="微軟正黑體" panose="020B0604030504040204" pitchFamily="34" charset="-120"/>
                          <a:ea typeface="微軟正黑體" panose="020B0604030504040204" pitchFamily="34" charset="-120"/>
                        </a:rPr>
                        <a:t>2.</a:t>
                      </a:r>
                      <a:r>
                        <a:rPr lang="zh-TW" altLang="en-US" sz="1400" dirty="0">
                          <a:solidFill>
                            <a:schemeClr val="tx1"/>
                          </a:solidFill>
                          <a:latin typeface="微軟正黑體" panose="020B0604030504040204" pitchFamily="34" charset="-120"/>
                          <a:ea typeface="微軟正黑體" panose="020B0604030504040204" pitchFamily="34" charset="-120"/>
                        </a:rPr>
                        <a:t>大宗函件彙計郵資單須另附「購買票品證明單」。</a:t>
                      </a:r>
                    </a:p>
                    <a:p>
                      <a:r>
                        <a:rPr lang="en-US" altLang="zh-TW" sz="1400" dirty="0">
                          <a:solidFill>
                            <a:schemeClr val="tx1"/>
                          </a:solidFill>
                          <a:latin typeface="微軟正黑體" panose="020B0604030504040204" pitchFamily="34" charset="-120"/>
                          <a:ea typeface="微軟正黑體" panose="020B0604030504040204" pitchFamily="34" charset="-120"/>
                        </a:rPr>
                        <a:t>3.</a:t>
                      </a:r>
                      <a:r>
                        <a:rPr lang="zh-TW" altLang="en-US" sz="1400" dirty="0">
                          <a:solidFill>
                            <a:schemeClr val="tx1"/>
                          </a:solidFill>
                          <a:latin typeface="微軟正黑體" panose="020B0604030504040204" pitchFamily="34" charset="-120"/>
                          <a:ea typeface="微軟正黑體" panose="020B0604030504040204" pitchFamily="34" charset="-120"/>
                        </a:rPr>
                        <a:t>發放郵政禮劵視同發放現金，請填寫「個人款項領款收據」或領款清冊（須有領款人</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   </a:t>
                      </a:r>
                      <a:r>
                        <a:rPr lang="zh-TW" altLang="en-US" sz="1400" dirty="0">
                          <a:solidFill>
                            <a:schemeClr val="tx1"/>
                          </a:solidFill>
                          <a:latin typeface="微軟正黑體" panose="020B0604030504040204" pitchFamily="34" charset="-120"/>
                          <a:ea typeface="微軟正黑體" panose="020B0604030504040204" pitchFamily="34" charset="-120"/>
                        </a:rPr>
                        <a:t>簽名或蓋章）</a:t>
                      </a:r>
                    </a:p>
                  </a:txBody>
                  <a:tcPr/>
                </a:tc>
                <a:extLst>
                  <a:ext uri="{0D108BD9-81ED-4DB2-BD59-A6C34878D82A}">
                    <a16:rowId xmlns:a16="http://schemas.microsoft.com/office/drawing/2014/main" val="2505708370"/>
                  </a:ext>
                </a:extLst>
              </a:tr>
              <a:tr h="303142">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領據</a:t>
                      </a: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須有領款人簽章、身份證字號及詳細戶籍地址</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須有里、鄰</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；領據不可塗改。</a:t>
                      </a:r>
                    </a:p>
                  </a:txBody>
                  <a:tcPr/>
                </a:tc>
                <a:extLst>
                  <a:ext uri="{0D108BD9-81ED-4DB2-BD59-A6C34878D82A}">
                    <a16:rowId xmlns:a16="http://schemas.microsoft.com/office/drawing/2014/main" val="2836013298"/>
                  </a:ext>
                </a:extLst>
              </a:tr>
              <a:tr h="678066">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國外</a:t>
                      </a:r>
                      <a:r>
                        <a:rPr lang="en-US" altLang="zh-TW" sz="1400" b="1" dirty="0">
                          <a:solidFill>
                            <a:schemeClr val="tx1"/>
                          </a:solidFill>
                          <a:latin typeface="微軟正黑體" panose="020B0604030504040204" pitchFamily="34" charset="-120"/>
                          <a:ea typeface="微軟正黑體" panose="020B0604030504040204" pitchFamily="34" charset="-120"/>
                        </a:rPr>
                        <a:t>INVOICE</a:t>
                      </a:r>
                    </a:p>
                    <a:p>
                      <a:r>
                        <a:rPr lang="zh-TW" altLang="en-US" sz="1400" b="1" dirty="0">
                          <a:solidFill>
                            <a:schemeClr val="tx1"/>
                          </a:solidFill>
                          <a:latin typeface="微軟正黑體" panose="020B0604030504040204" pitchFamily="34" charset="-120"/>
                          <a:ea typeface="微軟正黑體" panose="020B0604030504040204" pitchFamily="34" charset="-120"/>
                        </a:rPr>
                        <a:t>及收據</a:t>
                      </a:r>
                    </a:p>
                    <a:p>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國外</a:t>
                      </a:r>
                      <a:r>
                        <a:rPr lang="en-US" altLang="zh-TW" sz="1400" dirty="0">
                          <a:solidFill>
                            <a:schemeClr val="tx1"/>
                          </a:solidFill>
                          <a:latin typeface="微軟正黑體" panose="020B0604030504040204" pitchFamily="34" charset="-120"/>
                          <a:ea typeface="微軟正黑體" panose="020B0604030504040204" pitchFamily="34" charset="-120"/>
                        </a:rPr>
                        <a:t>INVOICE</a:t>
                      </a:r>
                      <a:r>
                        <a:rPr lang="zh-TW" altLang="en-US" sz="1400" dirty="0">
                          <a:solidFill>
                            <a:schemeClr val="tx1"/>
                          </a:solidFill>
                          <a:latin typeface="微軟正黑體" panose="020B0604030504040204" pitchFamily="34" charset="-120"/>
                          <a:ea typeface="微軟正黑體" panose="020B0604030504040204" pitchFamily="34" charset="-120"/>
                        </a:rPr>
                        <a:t>及收據須為正本並註明中文品名，檢附銀行賣出外匯水單或外匯換算表</a:t>
                      </a:r>
                    </a:p>
                  </a:txBody>
                  <a:tcPr/>
                </a:tc>
                <a:extLst>
                  <a:ext uri="{0D108BD9-81ED-4DB2-BD59-A6C34878D82A}">
                    <a16:rowId xmlns:a16="http://schemas.microsoft.com/office/drawing/2014/main" val="1280389117"/>
                  </a:ext>
                </a:extLst>
              </a:tr>
            </a:tbl>
          </a:graphicData>
        </a:graphic>
      </p:graphicFrame>
    </p:spTree>
    <p:extLst>
      <p:ext uri="{BB962C8B-B14F-4D97-AF65-F5344CB8AC3E}">
        <p14:creationId xmlns:p14="http://schemas.microsoft.com/office/powerpoint/2010/main" val="272873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en-US" b="1" dirty="0"/>
              <a:t>其他</a:t>
            </a:r>
            <a:r>
              <a:rPr lang="zh-TW" altLang="zh-TW" b="1" dirty="0"/>
              <a:t>注意事項</a:t>
            </a:r>
            <a:endParaRPr lang="en-US" altLang="zh-TW"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323528" y="1344243"/>
            <a:ext cx="8496944" cy="3232279"/>
          </a:xfrm>
        </p:spPr>
        <p:txBody>
          <a:bodyPr/>
          <a:lstStyle/>
          <a:p>
            <a:pPr marL="285750" indent="-285750">
              <a:buFont typeface="Wingdings" panose="05000000000000000000" pitchFamily="2" charset="2"/>
              <a:buChar char="Ø"/>
            </a:pPr>
            <a:r>
              <a:rPr lang="zh-TW" altLang="en-US" dirty="0">
                <a:solidFill>
                  <a:schemeClr val="tx1"/>
                </a:solidFill>
              </a:rPr>
              <a:t>每張憑證黏貼單貼發票及收據以</a:t>
            </a:r>
            <a:r>
              <a:rPr lang="en-US" altLang="zh-TW" dirty="0">
                <a:solidFill>
                  <a:schemeClr val="tx1"/>
                </a:solidFill>
              </a:rPr>
              <a:t>10</a:t>
            </a:r>
            <a:r>
              <a:rPr lang="zh-TW" altLang="en-US" dirty="0">
                <a:solidFill>
                  <a:schemeClr val="tx1"/>
                </a:solidFill>
              </a:rPr>
              <a:t>張為限，依順序整齊排列不超過邊界，將金額及摘要填寫在右方單據清單內。阿拉伯數字、核銷單據加總等二項須一致，內容如有更改，</a:t>
            </a:r>
            <a:r>
              <a:rPr lang="zh-TW" altLang="en-US" dirty="0">
                <a:solidFill>
                  <a:srgbClr val="FF0000"/>
                </a:solidFill>
              </a:rPr>
              <a:t>更改處需加蓋經手人原印章，金額勿用立可帶修正</a:t>
            </a:r>
            <a:r>
              <a:rPr lang="zh-TW" altLang="en-US" dirty="0">
                <a:solidFill>
                  <a:schemeClr val="tx1"/>
                </a:solidFill>
              </a:rPr>
              <a:t>；若阿拉伯數字有誤，</a:t>
            </a:r>
            <a:r>
              <a:rPr lang="zh-TW" altLang="en-US" dirty="0">
                <a:solidFill>
                  <a:srgbClr val="FF0000"/>
                </a:solidFill>
              </a:rPr>
              <a:t>請用紅筆劃二條修正線，藍筆填入正確金額後，簽章並押上日期與時間。</a:t>
            </a:r>
            <a:endParaRPr lang="en-US" altLang="zh-TW" dirty="0"/>
          </a:p>
          <a:p>
            <a:pPr marL="285750" indent="-285750">
              <a:buFont typeface="Wingdings" panose="05000000000000000000" pitchFamily="2" charset="2"/>
              <a:buChar char="Ø"/>
            </a:pPr>
            <a:r>
              <a:rPr lang="zh-TW" altLang="en-US" dirty="0"/>
              <a:t>當執行計畫案超過經費核定清單核定金額時，請計劃主持人於超支之憑證粘貼單，</a:t>
            </a:r>
            <a:r>
              <a:rPr lang="zh-TW" altLang="en-US" dirty="0">
                <a:solidFill>
                  <a:srgbClr val="FF0000"/>
                </a:solidFill>
              </a:rPr>
              <a:t>註明超支金額並加註“超支金額</a:t>
            </a:r>
            <a:r>
              <a:rPr lang="en-US" altLang="zh-TW" dirty="0">
                <a:solidFill>
                  <a:srgbClr val="FF0000"/>
                </a:solidFill>
              </a:rPr>
              <a:t>$xxx</a:t>
            </a:r>
            <a:r>
              <a:rPr lang="zh-TW" altLang="en-US" dirty="0">
                <a:solidFill>
                  <a:srgbClr val="FF0000"/>
                </a:solidFill>
              </a:rPr>
              <a:t>，由計劃主持人自行吸收</a:t>
            </a:r>
            <a:r>
              <a:rPr lang="zh-TW" altLang="en-US" dirty="0"/>
              <a:t>”</a:t>
            </a:r>
            <a:r>
              <a:rPr lang="zh-TW" altLang="en-US" dirty="0">
                <a:solidFill>
                  <a:srgbClr val="FF0000"/>
                </a:solidFill>
              </a:rPr>
              <a:t>並簽章</a:t>
            </a:r>
            <a:r>
              <a:rPr lang="zh-TW" altLang="en-US" dirty="0"/>
              <a:t>。注意憑證粘貼單</a:t>
            </a:r>
            <a:r>
              <a:rPr lang="zh-TW" altLang="en-US" dirty="0">
                <a:solidFill>
                  <a:srgbClr val="FF0000"/>
                </a:solidFill>
              </a:rPr>
              <a:t>以實際核定支出金額</a:t>
            </a:r>
            <a:r>
              <a:rPr lang="zh-TW" altLang="en-US" dirty="0"/>
              <a:t>核銷。</a:t>
            </a:r>
            <a:endParaRPr lang="en-US" altLang="zh-TW" dirty="0"/>
          </a:p>
          <a:p>
            <a:pPr marL="285750" indent="-285750">
              <a:buFont typeface="Wingdings" panose="05000000000000000000" pitchFamily="2" charset="2"/>
              <a:buChar char="Ø"/>
            </a:pPr>
            <a:r>
              <a:rPr lang="zh-TW" altLang="en-US" dirty="0"/>
              <a:t>計畫執行前請事先詳閱相關計畫作業要點、合約書之內容；非計畫核定支出項目無法核銷。各項經費於計畫期間內申請核銷完畢</a:t>
            </a:r>
            <a:r>
              <a:rPr lang="en-US" altLang="zh-TW" dirty="0"/>
              <a:t>(</a:t>
            </a:r>
            <a:r>
              <a:rPr lang="zh-TW" altLang="en-US" dirty="0"/>
              <a:t>事前提出申請，事後辦理核銷</a:t>
            </a:r>
            <a:r>
              <a:rPr lang="en-US" altLang="zh-TW" dirty="0"/>
              <a:t>)</a:t>
            </a:r>
            <a:r>
              <a:rPr lang="zh-TW" altLang="en-US" dirty="0"/>
              <a:t>，並於原發生日起</a:t>
            </a:r>
            <a:r>
              <a:rPr lang="en-US" altLang="zh-TW" dirty="0"/>
              <a:t>(</a:t>
            </a:r>
            <a:r>
              <a:rPr lang="zh-TW" altLang="en-US" dirty="0"/>
              <a:t>發票或收據上的日期</a:t>
            </a:r>
            <a:r>
              <a:rPr lang="en-US" altLang="zh-TW" dirty="0"/>
              <a:t>)</a:t>
            </a:r>
            <a:r>
              <a:rPr lang="zh-TW" altLang="en-US" dirty="0"/>
              <a:t>勿超過</a:t>
            </a:r>
            <a:r>
              <a:rPr lang="en-US" altLang="zh-TW" dirty="0"/>
              <a:t>2</a:t>
            </a:r>
            <a:r>
              <a:rPr lang="zh-TW" altLang="en-US" dirty="0"/>
              <a:t>個月核銷並送會計室作帳；</a:t>
            </a:r>
            <a:r>
              <a:rPr lang="en-US" altLang="zh-TW" dirty="0"/>
              <a:t>7</a:t>
            </a:r>
            <a:r>
              <a:rPr lang="zh-TW" altLang="en-US" dirty="0"/>
              <a:t>月份發生之費用因適逢會計年度結帳作業，故一律於當月份完成核銷送會計室作帳；計畫執行期間到期前，所有憑證應送會計室完成作帳，逾期者不再接受。</a:t>
            </a:r>
            <a:endParaRPr lang="en-US" altLang="zh-TW" dirty="0"/>
          </a:p>
          <a:p>
            <a:pPr marL="285750" indent="-285750">
              <a:buFont typeface="Wingdings" panose="05000000000000000000" pitchFamily="2" charset="2"/>
              <a:buChar char="Ø"/>
            </a:pPr>
            <a:r>
              <a:rPr lang="zh-TW" altLang="en-US" dirty="0"/>
              <a:t>單據之申請及核銷須在計劃執行期間內。</a:t>
            </a:r>
          </a:p>
          <a:p>
            <a:pPr marL="285750" indent="-285750">
              <a:buFont typeface="Wingdings" panose="05000000000000000000" pitchFamily="2" charset="2"/>
              <a:buChar char="Ø"/>
            </a:pPr>
            <a:r>
              <a:rPr lang="zh-TW" altLang="en-US" dirty="0"/>
              <a:t>向機關申請支付款項，應本誠信原則對所提出之支出憑證之支付事實真實性負責，如有不實應負相關責任。</a:t>
            </a:r>
            <a:endParaRPr lang="zh-TW" altLang="zh-TW"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en-US" altLang="zh-TW" dirty="0"/>
          </a:p>
          <a:p>
            <a:endParaRPr lang="zh-TW" altLang="en-US" dirty="0"/>
          </a:p>
        </p:txBody>
      </p:sp>
    </p:spTree>
    <p:extLst>
      <p:ext uri="{BB962C8B-B14F-4D97-AF65-F5344CB8AC3E}">
        <p14:creationId xmlns:p14="http://schemas.microsoft.com/office/powerpoint/2010/main" val="4168233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en-US" b="1" dirty="0"/>
              <a:t>其他</a:t>
            </a:r>
            <a:r>
              <a:rPr lang="zh-TW" altLang="zh-TW" b="1" dirty="0"/>
              <a:t>注意事項</a:t>
            </a:r>
            <a:endParaRPr lang="en-US" altLang="zh-TW" b="1" dirty="0"/>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a:xfrm>
            <a:off x="323528" y="1344243"/>
            <a:ext cx="8496944" cy="3232279"/>
          </a:xfrm>
        </p:spPr>
        <p:txBody>
          <a:bodyPr/>
          <a:lstStyle/>
          <a:p>
            <a:pPr marL="285750" indent="-285750">
              <a:buFont typeface="Wingdings" panose="05000000000000000000" pitchFamily="2" charset="2"/>
              <a:buChar char="Ø"/>
            </a:pPr>
            <a:r>
              <a:rPr lang="zh-TW" altLang="en-US" dirty="0"/>
              <a:t>執行計畫辦理財產、物品或勞務採購時，應依照相關規定辦理。超過</a:t>
            </a:r>
            <a:r>
              <a:rPr lang="en-US" altLang="zh-TW" dirty="0"/>
              <a:t>15</a:t>
            </a:r>
            <a:r>
              <a:rPr lang="zh-TW" altLang="en-US" dirty="0"/>
              <a:t>萬元之採購案應依照政府採購法辦理招標，不得意圖規避政府採購法，分批辦理採購。辦理各項支付，超過</a:t>
            </a:r>
            <a:r>
              <a:rPr lang="en-US" altLang="zh-TW" dirty="0"/>
              <a:t>1</a:t>
            </a:r>
            <a:r>
              <a:rPr lang="zh-TW" altLang="en-US" dirty="0"/>
              <a:t>萬元（零用金限額）之公款依規定應簽發公庫支票或以存帳入戶方式逕付廠商，若有特殊狀況，須由承辦人先行預借或墊付者，應專案簽准後辦理。</a:t>
            </a:r>
            <a:r>
              <a:rPr lang="en-US" altLang="zh-TW" dirty="0"/>
              <a:t>(</a:t>
            </a:r>
            <a:r>
              <a:rPr lang="zh-TW" altLang="en-US" dirty="0"/>
              <a:t>若</a:t>
            </a:r>
            <a:r>
              <a:rPr lang="en-US" altLang="zh-TW" dirty="0"/>
              <a:t>1</a:t>
            </a:r>
            <a:r>
              <a:rPr lang="zh-TW" altLang="en-US" dirty="0"/>
              <a:t>萬元以下款項主持人代墊，於辦理核銷後方能繼續代墊</a:t>
            </a:r>
            <a:r>
              <a:rPr lang="en-US" altLang="zh-TW" dirty="0"/>
              <a:t>)</a:t>
            </a:r>
          </a:p>
          <a:p>
            <a:pPr marL="285750" indent="-285750">
              <a:buFont typeface="Wingdings" panose="05000000000000000000" pitchFamily="2" charset="2"/>
              <a:buChar char="Ø"/>
            </a:pPr>
            <a:r>
              <a:rPr lang="zh-TW" altLang="en-US" dirty="0"/>
              <a:t>計畫所需人員（含專任助理、兼任助理及臨時工等助理人員）之進用應符合利益迴避原則。</a:t>
            </a:r>
            <a:endParaRPr lang="en-US" altLang="zh-TW" dirty="0"/>
          </a:p>
          <a:p>
            <a:pPr marL="285750" indent="-285750">
              <a:buFont typeface="Wingdings" panose="05000000000000000000" pitchFamily="2" charset="2"/>
              <a:buChar char="Ø"/>
            </a:pPr>
            <a:r>
              <a:rPr lang="zh-TW" altLang="en-US" dirty="0"/>
              <a:t>承辦人欲預支之相關流程：請於活動執行前專簽申請，校長核可後，於</a:t>
            </a:r>
            <a:r>
              <a:rPr lang="en-US" altLang="zh-TW" dirty="0"/>
              <a:t>AIP</a:t>
            </a:r>
            <a:r>
              <a:rPr lang="zh-TW" altLang="en-US" dirty="0"/>
              <a:t>預算支用系統提申請單</a:t>
            </a:r>
            <a:r>
              <a:rPr lang="en-US" altLang="zh-TW" dirty="0"/>
              <a:t>(</a:t>
            </a:r>
            <a:r>
              <a:rPr lang="zh-TW" altLang="en-US" dirty="0"/>
              <a:t>請購單</a:t>
            </a:r>
            <a:r>
              <a:rPr lang="en-US" altLang="zh-TW" dirty="0"/>
              <a:t>2</a:t>
            </a:r>
            <a:r>
              <a:rPr lang="zh-TW" altLang="en-US" dirty="0"/>
              <a:t>萬元以下之其它費用，無需先提申請單</a:t>
            </a:r>
            <a:r>
              <a:rPr lang="en-US" altLang="zh-TW" dirty="0"/>
              <a:t>)</a:t>
            </a:r>
            <a:r>
              <a:rPr lang="zh-TW" altLang="en-US" dirty="0"/>
              <a:t>，並將核可簽呈粘貼於憑証粘貼單於</a:t>
            </a:r>
            <a:r>
              <a:rPr lang="zh-TW" altLang="en-US" b="1" dirty="0"/>
              <a:t>活動一週前</a:t>
            </a:r>
            <a:r>
              <a:rPr lang="zh-TW" altLang="en-US" dirty="0"/>
              <a:t>送至本室辦理預支事宜。核銷時請於憑証粘貼單 「款付對象」欄位填寫「已預支」，並於預算支用系統人支單之受款人填入「</a:t>
            </a:r>
            <a:r>
              <a:rPr lang="en-US" altLang="zh-TW" dirty="0"/>
              <a:t>88888888</a:t>
            </a:r>
            <a:r>
              <a:rPr lang="zh-TW" altLang="en-US" dirty="0"/>
              <a:t>」顯示為「經費已向學校預支」以利核銷。</a:t>
            </a:r>
            <a:r>
              <a:rPr lang="zh-TW" altLang="en-US" u="sng" dirty="0">
                <a:solidFill>
                  <a:srgbClr val="FF0000"/>
                </a:solidFill>
              </a:rPr>
              <a:t>預支一萬元以上貨款以現金支付者，請廠商於發票</a:t>
            </a:r>
            <a:r>
              <a:rPr lang="en-US" altLang="zh-TW" u="sng" dirty="0">
                <a:solidFill>
                  <a:srgbClr val="FF0000"/>
                </a:solidFill>
              </a:rPr>
              <a:t>(</a:t>
            </a:r>
            <a:r>
              <a:rPr lang="zh-TW" altLang="en-US" u="sng" dirty="0">
                <a:solidFill>
                  <a:srgbClr val="FF0000"/>
                </a:solidFill>
              </a:rPr>
              <a:t>收據</a:t>
            </a:r>
            <a:r>
              <a:rPr lang="en-US" altLang="zh-TW" u="sng" dirty="0">
                <a:solidFill>
                  <a:srgbClr val="FF0000"/>
                </a:solidFill>
              </a:rPr>
              <a:t>)</a:t>
            </a:r>
            <a:r>
              <a:rPr lang="zh-TW" altLang="en-US" u="sng" dirty="0">
                <a:solidFill>
                  <a:srgbClr val="FF0000"/>
                </a:solidFill>
              </a:rPr>
              <a:t>背面註明已收款，並簽名或蓋章之簽收字樣，作為已付款佐證資料。</a:t>
            </a:r>
          </a:p>
          <a:p>
            <a:pPr marL="285750" indent="-285750">
              <a:buFont typeface="Wingdings" panose="05000000000000000000" pitchFamily="2" charset="2"/>
              <a:buChar char="Ø"/>
            </a:pPr>
            <a:r>
              <a:rPr lang="zh-TW" altLang="en-US" dirty="0"/>
              <a:t>作帳憑證份數：一式二份，副本作帳，正本由各分項管考人員自行留存，集冊後辦理結案，注意正、副本皆須檢附電子單封面。</a:t>
            </a:r>
            <a:r>
              <a:rPr lang="en-US" altLang="zh-TW" dirty="0"/>
              <a:t>※</a:t>
            </a:r>
            <a:r>
              <a:rPr lang="zh-TW" altLang="en-US" dirty="0"/>
              <a:t>若原單位需留存，請於核章後自行影印。</a:t>
            </a:r>
            <a:endParaRPr lang="zh-TW" altLang="zh-TW"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zh-TW" altLang="en-US" dirty="0"/>
          </a:p>
          <a:p>
            <a:pPr marL="285750" indent="-285750">
              <a:buFont typeface="Wingdings" panose="05000000000000000000" pitchFamily="2" charset="2"/>
              <a:buChar char="Ø"/>
            </a:pPr>
            <a:endParaRPr lang="en-US" altLang="zh-TW" dirty="0"/>
          </a:p>
          <a:p>
            <a:endParaRPr lang="zh-TW" altLang="en-US" dirty="0"/>
          </a:p>
        </p:txBody>
      </p:sp>
    </p:spTree>
    <p:extLst>
      <p:ext uri="{BB962C8B-B14F-4D97-AF65-F5344CB8AC3E}">
        <p14:creationId xmlns:p14="http://schemas.microsoft.com/office/powerpoint/2010/main" val="3372044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F91C09-E1B3-444B-9EFF-41855854704D}"/>
              </a:ext>
            </a:extLst>
          </p:cNvPr>
          <p:cNvSpPr>
            <a:spLocks noGrp="1"/>
          </p:cNvSpPr>
          <p:nvPr>
            <p:ph type="title"/>
          </p:nvPr>
        </p:nvSpPr>
        <p:spPr/>
        <p:txBody>
          <a:bodyPr/>
          <a:lstStyle/>
          <a:p>
            <a:r>
              <a:rPr lang="zh-TW" altLang="en-US" dirty="0"/>
              <a:t>    </a:t>
            </a:r>
            <a:r>
              <a:rPr lang="zh-TW" altLang="en-US" sz="2800" dirty="0"/>
              <a:t>經費支用注意事項   </a:t>
            </a:r>
          </a:p>
        </p:txBody>
      </p:sp>
      <p:sp>
        <p:nvSpPr>
          <p:cNvPr id="3" name="內容版面配置區 2">
            <a:extLst>
              <a:ext uri="{FF2B5EF4-FFF2-40B4-BE49-F238E27FC236}">
                <a16:creationId xmlns:a16="http://schemas.microsoft.com/office/drawing/2014/main" id="{B14BFFC0-863E-4DFA-AC70-203E313FF123}"/>
              </a:ext>
            </a:extLst>
          </p:cNvPr>
          <p:cNvSpPr>
            <a:spLocks noGrp="1"/>
          </p:cNvSpPr>
          <p:nvPr>
            <p:ph idx="1"/>
          </p:nvPr>
        </p:nvSpPr>
        <p:spPr/>
        <p:txBody>
          <a:bodyPr/>
          <a:lstStyle/>
          <a:p>
            <a:r>
              <a:rPr lang="zh-TW" altLang="en-US" b="1" dirty="0"/>
              <a:t>因應肺炎疫情核銷</a:t>
            </a:r>
            <a:r>
              <a:rPr lang="en-US" altLang="zh-TW" b="1" dirty="0"/>
              <a:t>Q&amp;A</a:t>
            </a:r>
            <a:endParaRPr lang="en-US" altLang="zh-TW" sz="1000" b="1" dirty="0">
              <a:solidFill>
                <a:srgbClr val="FF0000"/>
              </a:solidFill>
            </a:endParaRPr>
          </a:p>
        </p:txBody>
      </p:sp>
      <p:sp>
        <p:nvSpPr>
          <p:cNvPr id="4" name="內容版面配置區 3">
            <a:extLst>
              <a:ext uri="{FF2B5EF4-FFF2-40B4-BE49-F238E27FC236}">
                <a16:creationId xmlns:a16="http://schemas.microsoft.com/office/drawing/2014/main" id="{F9BF8E8C-6403-4971-91D9-A2F9D41520CD}"/>
              </a:ext>
            </a:extLst>
          </p:cNvPr>
          <p:cNvSpPr>
            <a:spLocks noGrp="1"/>
          </p:cNvSpPr>
          <p:nvPr>
            <p:ph idx="10"/>
          </p:nvPr>
        </p:nvSpPr>
        <p:spPr/>
        <p:txBody>
          <a:bodyPr/>
          <a:lstStyle/>
          <a:p>
            <a:pPr marL="285750" indent="-285750">
              <a:buFont typeface="Wingdings" panose="05000000000000000000" pitchFamily="2" charset="2"/>
              <a:buChar char="Ø"/>
            </a:pPr>
            <a:r>
              <a:rPr lang="zh-TW" altLang="en-US" dirty="0"/>
              <a:t>膳宿費使用全家或紐約餐券是否需檢附兌換票根</a:t>
            </a:r>
            <a:r>
              <a:rPr lang="en-US" altLang="zh-TW" dirty="0"/>
              <a:t>?</a:t>
            </a:r>
            <a:r>
              <a:rPr lang="zh-TW" altLang="en-US" dirty="0"/>
              <a:t>及可無期限兌換</a:t>
            </a:r>
            <a:r>
              <a:rPr lang="en-US" altLang="zh-TW" dirty="0"/>
              <a:t>?</a:t>
            </a:r>
          </a:p>
          <a:p>
            <a:r>
              <a:rPr lang="en-US" altLang="zh-TW" dirty="0"/>
              <a:t>       A</a:t>
            </a:r>
            <a:r>
              <a:rPr lang="zh-TW" altLang="en-US" dirty="0"/>
              <a:t>：需檢附</a:t>
            </a:r>
            <a:r>
              <a:rPr lang="zh-TW" altLang="en-US" dirty="0">
                <a:solidFill>
                  <a:srgbClr val="FF0000"/>
                </a:solidFill>
              </a:rPr>
              <a:t>簽到表及發票</a:t>
            </a:r>
            <a:r>
              <a:rPr lang="en-US" altLang="zh-TW" dirty="0">
                <a:solidFill>
                  <a:srgbClr val="FF0000"/>
                </a:solidFill>
              </a:rPr>
              <a:t>/</a:t>
            </a:r>
            <a:r>
              <a:rPr lang="zh-TW" altLang="en-US" dirty="0">
                <a:solidFill>
                  <a:srgbClr val="FF0000"/>
                </a:solidFill>
              </a:rPr>
              <a:t>收據核銷</a:t>
            </a:r>
            <a:r>
              <a:rPr lang="zh-TW" altLang="en-US" dirty="0"/>
              <a:t>，並仍請檢附「</a:t>
            </a:r>
            <a:r>
              <a:rPr lang="zh-TW" altLang="en-US" dirty="0">
                <a:solidFill>
                  <a:srgbClr val="FF0000"/>
                </a:solidFill>
              </a:rPr>
              <a:t>兌換票根 </a:t>
            </a:r>
            <a:r>
              <a:rPr lang="zh-TW" altLang="en-US" dirty="0"/>
              <a:t>」，以實際兌領來作核銷，收據人數        </a:t>
            </a:r>
            <a:br>
              <a:rPr lang="en-US" altLang="zh-TW" dirty="0"/>
            </a:br>
            <a:r>
              <a:rPr lang="en-US" altLang="zh-TW" dirty="0"/>
              <a:t>              </a:t>
            </a:r>
            <a:r>
              <a:rPr lang="zh-TW" altLang="en-US" dirty="0"/>
              <a:t>與簽到表人數，盡量相符或不要差異太大。</a:t>
            </a:r>
            <a:r>
              <a:rPr lang="zh-TW" altLang="en-US" dirty="0">
                <a:solidFill>
                  <a:srgbClr val="FF0000"/>
                </a:solidFill>
              </a:rPr>
              <a:t>兌換期限請以計畫年度內，非無期限兌換。</a:t>
            </a:r>
            <a:endParaRPr lang="en-US" altLang="zh-TW" dirty="0">
              <a:solidFill>
                <a:srgbClr val="FF0000"/>
              </a:solidFill>
            </a:endParaRPr>
          </a:p>
          <a:p>
            <a:endParaRPr lang="zh-TW" altLang="en-US" dirty="0"/>
          </a:p>
          <a:p>
            <a:pPr marL="285750" indent="-285750">
              <a:buFont typeface="Wingdings" panose="05000000000000000000" pitchFamily="2" charset="2"/>
              <a:buChar char="Ø"/>
            </a:pPr>
            <a:r>
              <a:rPr lang="zh-TW" altLang="en-US" dirty="0"/>
              <a:t>拍攝影音製作，支用科目應為場地置作費、多媒體製作費或稿費編列呢</a:t>
            </a:r>
            <a:r>
              <a:rPr lang="en-US" altLang="zh-TW" dirty="0"/>
              <a:t>?</a:t>
            </a:r>
          </a:p>
          <a:p>
            <a:r>
              <a:rPr lang="en-US" altLang="zh-TW" dirty="0"/>
              <a:t>       A</a:t>
            </a:r>
            <a:r>
              <a:rPr lang="zh-TW" altLang="en-US" dirty="0"/>
              <a:t>：</a:t>
            </a:r>
            <a:r>
              <a:rPr lang="zh-TW" altLang="en-US" dirty="0">
                <a:solidFill>
                  <a:srgbClr val="FF0000"/>
                </a:solidFill>
              </a:rPr>
              <a:t>以「多媒體製作費」項目編列</a:t>
            </a:r>
            <a:r>
              <a:rPr lang="en-US" altLang="zh-TW" dirty="0">
                <a:solidFill>
                  <a:srgbClr val="FF0000"/>
                </a:solidFill>
              </a:rPr>
              <a:t>(</a:t>
            </a:r>
            <a:r>
              <a:rPr lang="zh-TW" altLang="en-US" dirty="0">
                <a:solidFill>
                  <a:srgbClr val="FF0000"/>
                </a:solidFill>
              </a:rPr>
              <a:t>請以配合款支應</a:t>
            </a:r>
            <a:r>
              <a:rPr lang="en-US" altLang="zh-TW" dirty="0">
                <a:solidFill>
                  <a:srgbClr val="FF0000"/>
                </a:solidFill>
              </a:rPr>
              <a:t>)</a:t>
            </a:r>
            <a:r>
              <a:rPr lang="zh-TW" altLang="en-US" dirty="0">
                <a:solidFill>
                  <a:srgbClr val="FF0000"/>
                </a:solidFill>
              </a:rPr>
              <a:t>，</a:t>
            </a:r>
            <a:r>
              <a:rPr lang="zh-TW" altLang="en-US" dirty="0"/>
              <a:t>核銷請附上</a:t>
            </a:r>
            <a:r>
              <a:rPr lang="zh-TW" altLang="en-US" dirty="0">
                <a:solidFill>
                  <a:srgbClr val="FF0000"/>
                </a:solidFill>
              </a:rPr>
              <a:t>光碟畫面或網頁畫面</a:t>
            </a:r>
            <a:r>
              <a:rPr lang="zh-TW" altLang="en-US" dirty="0"/>
              <a:t>，若為</a:t>
            </a:r>
            <a:r>
              <a:rPr lang="zh-TW" altLang="en-US" dirty="0">
                <a:solidFill>
                  <a:srgbClr val="FF0000"/>
                </a:solidFill>
              </a:rPr>
              <a:t>工作</a:t>
            </a:r>
            <a:br>
              <a:rPr lang="en-US" altLang="zh-TW" dirty="0">
                <a:solidFill>
                  <a:srgbClr val="FF0000"/>
                </a:solidFill>
              </a:rPr>
            </a:br>
            <a:r>
              <a:rPr lang="en-US" altLang="zh-TW" dirty="0">
                <a:solidFill>
                  <a:srgbClr val="FF0000"/>
                </a:solidFill>
              </a:rPr>
              <a:t>              </a:t>
            </a:r>
            <a:r>
              <a:rPr lang="zh-TW" altLang="en-US" dirty="0">
                <a:solidFill>
                  <a:srgbClr val="FF0000"/>
                </a:solidFill>
              </a:rPr>
              <a:t>室個人簽領據核銷</a:t>
            </a:r>
            <a:r>
              <a:rPr lang="zh-TW" altLang="en-US" dirty="0"/>
              <a:t>者，以</a:t>
            </a:r>
            <a:r>
              <a:rPr lang="zh-TW" altLang="en-US" dirty="0">
                <a:solidFill>
                  <a:srgbClr val="FF0000"/>
                </a:solidFill>
              </a:rPr>
              <a:t>人支單申請</a:t>
            </a:r>
            <a:r>
              <a:rPr lang="zh-TW" altLang="en-US" dirty="0"/>
              <a:t>；若為</a:t>
            </a:r>
            <a:r>
              <a:rPr lang="zh-TW" altLang="en-US" dirty="0">
                <a:solidFill>
                  <a:srgbClr val="FF0000"/>
                </a:solidFill>
              </a:rPr>
              <a:t>公司行號開立發票</a:t>
            </a:r>
            <a:r>
              <a:rPr lang="zh-TW" altLang="en-US" dirty="0"/>
              <a:t>者，以</a:t>
            </a:r>
            <a:r>
              <a:rPr lang="zh-TW" altLang="en-US" dirty="0">
                <a:solidFill>
                  <a:srgbClr val="FF0000"/>
                </a:solidFill>
              </a:rPr>
              <a:t>請購單申請。 </a:t>
            </a:r>
            <a:endParaRPr lang="en-US" altLang="zh-TW" dirty="0">
              <a:solidFill>
                <a:srgbClr val="FF0000"/>
              </a:solidFill>
            </a:endParaRPr>
          </a:p>
          <a:p>
            <a:endParaRPr lang="zh-TW" altLang="en-US" dirty="0"/>
          </a:p>
          <a:p>
            <a:pPr marL="285750" indent="-285750">
              <a:buFont typeface="Wingdings" panose="05000000000000000000" pitchFamily="2" charset="2"/>
              <a:buChar char="Ø"/>
            </a:pPr>
            <a:r>
              <a:rPr lang="zh-TW" altLang="en-US" dirty="0"/>
              <a:t>國合處支應遠距交學之國外學者外講座鐘點費者，產生匯款手續費，以何科目支應</a:t>
            </a:r>
            <a:r>
              <a:rPr lang="en-US" altLang="zh-TW" dirty="0"/>
              <a:t>?</a:t>
            </a:r>
          </a:p>
          <a:p>
            <a:r>
              <a:rPr lang="en-US" altLang="zh-TW" dirty="0"/>
              <a:t>       A</a:t>
            </a:r>
            <a:r>
              <a:rPr lang="zh-TW" altLang="en-US" dirty="0"/>
              <a:t>：以該</a:t>
            </a:r>
            <a:r>
              <a:rPr lang="zh-TW" altLang="en-US" dirty="0">
                <a:solidFill>
                  <a:srgbClr val="FF0000"/>
                </a:solidFill>
              </a:rPr>
              <a:t>分項雜支</a:t>
            </a:r>
            <a:r>
              <a:rPr lang="zh-TW" altLang="en-US" dirty="0"/>
              <a:t>支應匯款手續費，並</a:t>
            </a:r>
            <a:r>
              <a:rPr lang="zh-TW" altLang="en-US" dirty="0">
                <a:solidFill>
                  <a:srgbClr val="FF0000"/>
                </a:solidFill>
              </a:rPr>
              <a:t>附水單影本</a:t>
            </a:r>
            <a:r>
              <a:rPr lang="zh-TW" altLang="en-US" dirty="0"/>
              <a:t>核銷，如有</a:t>
            </a:r>
            <a:r>
              <a:rPr lang="zh-TW" altLang="en-US" dirty="0">
                <a:solidFill>
                  <a:srgbClr val="FF0000"/>
                </a:solidFill>
              </a:rPr>
              <a:t>退匯重匯</a:t>
            </a:r>
            <a:r>
              <a:rPr lang="zh-TW" altLang="en-US" dirty="0"/>
              <a:t>者，以該</a:t>
            </a:r>
            <a:r>
              <a:rPr lang="zh-TW" altLang="en-US" dirty="0">
                <a:solidFill>
                  <a:srgbClr val="FF0000"/>
                </a:solidFill>
              </a:rPr>
              <a:t>單位校內經費</a:t>
            </a:r>
            <a:r>
              <a:rPr lang="zh-TW" altLang="en-US" dirty="0"/>
              <a:t>支應。</a:t>
            </a:r>
            <a:endParaRPr lang="en-US" altLang="zh-TW" dirty="0"/>
          </a:p>
          <a:p>
            <a:endParaRPr lang="en-US" altLang="zh-TW" dirty="0"/>
          </a:p>
          <a:p>
            <a:pPr marL="285750" indent="-285750">
              <a:buFont typeface="Wingdings" panose="05000000000000000000" pitchFamily="2" charset="2"/>
              <a:buChar char="Ø"/>
            </a:pPr>
            <a:r>
              <a:rPr lang="zh-TW" altLang="en-US" dirty="0"/>
              <a:t>國外學者遠距未入境，取得領據困難，該以何辦理核銷</a:t>
            </a:r>
            <a:r>
              <a:rPr lang="en-US" altLang="zh-TW" dirty="0"/>
              <a:t>?</a:t>
            </a:r>
          </a:p>
          <a:p>
            <a:r>
              <a:rPr lang="en-US" altLang="zh-TW" dirty="0"/>
              <a:t>       A</a:t>
            </a:r>
            <a:r>
              <a:rPr lang="zh-TW" altLang="en-US" dirty="0"/>
              <a:t>：因應國外學者遠距交學核銷收據正本取得困難，得以</a:t>
            </a:r>
            <a:r>
              <a:rPr lang="en-US" altLang="zh-TW" dirty="0">
                <a:solidFill>
                  <a:srgbClr val="FF0000"/>
                </a:solidFill>
              </a:rPr>
              <a:t>1.</a:t>
            </a:r>
            <a:r>
              <a:rPr lang="zh-TW" altLang="en-US" dirty="0">
                <a:solidFill>
                  <a:srgbClr val="FF0000"/>
                </a:solidFill>
              </a:rPr>
              <a:t>收據影本、</a:t>
            </a:r>
            <a:r>
              <a:rPr lang="en-US" altLang="zh-TW" dirty="0">
                <a:solidFill>
                  <a:srgbClr val="FF0000"/>
                </a:solidFill>
              </a:rPr>
              <a:t>2.</a:t>
            </a:r>
            <a:r>
              <a:rPr lang="zh-TW" altLang="en-US" dirty="0">
                <a:solidFill>
                  <a:srgbClr val="FF0000"/>
                </a:solidFill>
              </a:rPr>
              <a:t>遠距授課截取畫面、</a:t>
            </a:r>
            <a:r>
              <a:rPr lang="en-US" altLang="zh-TW" dirty="0">
                <a:solidFill>
                  <a:srgbClr val="FF0000"/>
                </a:solidFill>
              </a:rPr>
              <a:t>3.</a:t>
            </a:r>
            <a:r>
              <a:rPr lang="zh-TW" altLang="en-US" dirty="0">
                <a:solidFill>
                  <a:srgbClr val="FF0000"/>
                </a:solidFill>
              </a:rPr>
              <a:t>水單   </a:t>
            </a:r>
            <a:endParaRPr lang="en-US" altLang="zh-TW" dirty="0">
              <a:solidFill>
                <a:srgbClr val="FF0000"/>
              </a:solidFill>
            </a:endParaRPr>
          </a:p>
          <a:p>
            <a:r>
              <a:rPr lang="en-US" altLang="zh-TW" dirty="0">
                <a:solidFill>
                  <a:srgbClr val="FF0000"/>
                </a:solidFill>
              </a:rPr>
              <a:t>              </a:t>
            </a:r>
            <a:r>
              <a:rPr lang="zh-TW" altLang="en-US" dirty="0">
                <a:solidFill>
                  <a:srgbClr val="FF0000"/>
                </a:solidFill>
              </a:rPr>
              <a:t>正本核銷。</a:t>
            </a:r>
            <a:endParaRPr lang="en-US" altLang="zh-TW" dirty="0"/>
          </a:p>
        </p:txBody>
      </p:sp>
    </p:spTree>
    <p:extLst>
      <p:ext uri="{BB962C8B-B14F-4D97-AF65-F5344CB8AC3E}">
        <p14:creationId xmlns:p14="http://schemas.microsoft.com/office/powerpoint/2010/main" val="2196520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6F77F4-C8FD-4B56-85C1-30DE58ED2340}"/>
              </a:ext>
            </a:extLst>
          </p:cNvPr>
          <p:cNvSpPr>
            <a:spLocks noGrp="1"/>
          </p:cNvSpPr>
          <p:nvPr>
            <p:ph type="title"/>
          </p:nvPr>
        </p:nvSpPr>
        <p:spPr/>
        <p:txBody>
          <a:bodyPr/>
          <a:lstStyle/>
          <a:p>
            <a:r>
              <a:rPr lang="zh-TW" altLang="en-US" dirty="0"/>
              <a:t>    補充：所得扣繳類別</a:t>
            </a:r>
            <a:r>
              <a:rPr lang="en-US" altLang="zh-TW" dirty="0"/>
              <a:t>50</a:t>
            </a:r>
            <a:r>
              <a:rPr lang="zh-TW" altLang="en-US" dirty="0"/>
              <a:t>或</a:t>
            </a:r>
            <a:r>
              <a:rPr lang="en-US" altLang="zh-TW" dirty="0"/>
              <a:t>9B</a:t>
            </a:r>
            <a:r>
              <a:rPr lang="zh-TW" altLang="en-US" dirty="0"/>
              <a:t>之區別</a:t>
            </a:r>
            <a:r>
              <a:rPr lang="en-US" altLang="zh-TW" dirty="0"/>
              <a:t>(</a:t>
            </a:r>
            <a:r>
              <a:rPr lang="zh-TW" altLang="en-US" dirty="0"/>
              <a:t>鐘點費</a:t>
            </a:r>
            <a:r>
              <a:rPr lang="en-US" altLang="zh-TW" dirty="0"/>
              <a:t>)</a:t>
            </a:r>
            <a:endParaRPr lang="zh-TW" altLang="en-US" dirty="0"/>
          </a:p>
        </p:txBody>
      </p:sp>
      <p:sp>
        <p:nvSpPr>
          <p:cNvPr id="3" name="內容版面配置區 2">
            <a:extLst>
              <a:ext uri="{FF2B5EF4-FFF2-40B4-BE49-F238E27FC236}">
                <a16:creationId xmlns:a16="http://schemas.microsoft.com/office/drawing/2014/main" id="{E695385B-1C7C-4DDE-B378-CCAB8E7C49FA}"/>
              </a:ext>
            </a:extLst>
          </p:cNvPr>
          <p:cNvSpPr>
            <a:spLocks noGrp="1"/>
          </p:cNvSpPr>
          <p:nvPr>
            <p:ph idx="1"/>
          </p:nvPr>
        </p:nvSpPr>
        <p:spPr>
          <a:xfrm>
            <a:off x="251520" y="644408"/>
            <a:ext cx="8496944" cy="4155926"/>
          </a:xfrm>
        </p:spPr>
        <p:txBody>
          <a:bodyPr/>
          <a:lstStyle/>
          <a:p>
            <a:pPr marL="284400" indent="-285750">
              <a:buFont typeface="Wingdings" panose="05000000000000000000" pitchFamily="2" charset="2"/>
              <a:buChar char="Ø"/>
            </a:pPr>
            <a:r>
              <a:rPr lang="zh-TW" altLang="en-US" sz="1400" b="1" dirty="0"/>
              <a:t>薪資所得（</a:t>
            </a:r>
            <a:r>
              <a:rPr lang="en-US" altLang="zh-TW" sz="1400" b="1" dirty="0"/>
              <a:t>50</a:t>
            </a:r>
            <a:r>
              <a:rPr lang="zh-TW" altLang="en-US" sz="1400" b="1" dirty="0"/>
              <a:t>）－</a:t>
            </a:r>
            <a:r>
              <a:rPr lang="zh-TW" altLang="en-US" sz="1400" b="1" dirty="0">
                <a:solidFill>
                  <a:srgbClr val="FF0000"/>
                </a:solidFill>
              </a:rPr>
              <a:t>授課性質、限定對</a:t>
            </a:r>
            <a:endParaRPr lang="en-US" altLang="zh-TW" sz="1400" b="1" dirty="0">
              <a:solidFill>
                <a:srgbClr val="FF0000"/>
              </a:solidFill>
            </a:endParaRPr>
          </a:p>
          <a:p>
            <a:pPr marL="284400"/>
            <a:r>
              <a:rPr lang="zh-TW" altLang="en-US" sz="1400" b="1" dirty="0">
                <a:solidFill>
                  <a:srgbClr val="FF0000"/>
                </a:solidFill>
              </a:rPr>
              <a:t>象、排定課程。</a:t>
            </a:r>
            <a:r>
              <a:rPr lang="zh-TW" altLang="en-US" sz="1400" b="1" dirty="0"/>
              <a:t>授課鐘點費（講習、</a:t>
            </a:r>
            <a:endParaRPr lang="en-US" altLang="zh-TW" sz="1400" b="1" dirty="0"/>
          </a:p>
          <a:p>
            <a:pPr marL="284400"/>
            <a:r>
              <a:rPr lang="zh-TW" altLang="en-US" sz="1400" b="1" dirty="0"/>
              <a:t>研習、研討、座談、會議、課堂、訓</a:t>
            </a:r>
            <a:endParaRPr lang="en-US" altLang="zh-TW" sz="1400" b="1" dirty="0"/>
          </a:p>
          <a:p>
            <a:pPr marL="284400"/>
            <a:r>
              <a:rPr lang="zh-TW" altLang="en-US" sz="1400" b="1" dirty="0"/>
              <a:t>練、論壇等）</a:t>
            </a:r>
            <a:endParaRPr lang="en-US" altLang="zh-TW" sz="1400" b="1" dirty="0"/>
          </a:p>
          <a:p>
            <a:pPr marL="285750" indent="-285750">
              <a:buFont typeface="Wingdings" panose="05000000000000000000" pitchFamily="2" charset="2"/>
              <a:buChar char="Ø"/>
            </a:pPr>
            <a:r>
              <a:rPr lang="zh-TW" altLang="en-US" sz="1400" b="1" dirty="0"/>
              <a:t>稿費、演講（</a:t>
            </a:r>
            <a:r>
              <a:rPr lang="en-US" altLang="zh-TW" sz="1400" b="1" dirty="0"/>
              <a:t>9B</a:t>
            </a:r>
            <a:r>
              <a:rPr lang="zh-TW" altLang="en-US" sz="1400" b="1" dirty="0"/>
              <a:t>）－</a:t>
            </a:r>
            <a:endParaRPr lang="en-US" altLang="zh-TW" sz="1400" b="1" dirty="0"/>
          </a:p>
          <a:p>
            <a:pPr marL="285750" indent="-180000">
              <a:buFont typeface="Arial" panose="020B0604020202020204" pitchFamily="34" charset="0"/>
              <a:buChar char="•"/>
            </a:pPr>
            <a:r>
              <a:rPr lang="zh-TW" altLang="en-US" sz="1400" b="1" dirty="0"/>
              <a:t>演講鐘點費：於</a:t>
            </a:r>
            <a:r>
              <a:rPr lang="zh-TW" altLang="en-US" sz="1400" b="1" dirty="0">
                <a:solidFill>
                  <a:srgbClr val="FF0000"/>
                </a:solidFill>
              </a:rPr>
              <a:t>公眾集會場所且無固</a:t>
            </a:r>
            <a:endParaRPr lang="en-US" altLang="zh-TW" sz="1400" b="1" dirty="0">
              <a:solidFill>
                <a:srgbClr val="FF0000"/>
              </a:solidFill>
            </a:endParaRPr>
          </a:p>
          <a:p>
            <a:pPr marL="284400"/>
            <a:r>
              <a:rPr lang="zh-TW" altLang="en-US" sz="1400" b="1" dirty="0">
                <a:solidFill>
                  <a:srgbClr val="FF0000"/>
                </a:solidFill>
              </a:rPr>
              <a:t>定場所、時間、對象</a:t>
            </a:r>
            <a:r>
              <a:rPr lang="zh-TW" altLang="en-US" sz="1400" b="1" dirty="0"/>
              <a:t>之演講。核銷附</a:t>
            </a:r>
            <a:endParaRPr lang="en-US" altLang="zh-TW" sz="1400" b="1" dirty="0"/>
          </a:p>
          <a:p>
            <a:pPr marL="284400"/>
            <a:r>
              <a:rPr lang="zh-TW" altLang="en-US" sz="1400" b="1" dirty="0"/>
              <a:t>件需呈現對象為「</a:t>
            </a:r>
            <a:r>
              <a:rPr lang="zh-TW" altLang="en-US" sz="1400" b="1" dirty="0">
                <a:solidFill>
                  <a:srgbClr val="FF0000"/>
                </a:solidFill>
              </a:rPr>
              <a:t>歡迎全校師生</a:t>
            </a:r>
            <a:r>
              <a:rPr lang="zh-TW" altLang="en-US" sz="1400" b="1" dirty="0"/>
              <a:t>」。</a:t>
            </a:r>
            <a:endParaRPr lang="en-US" altLang="zh-TW" sz="1400" b="1" dirty="0"/>
          </a:p>
          <a:p>
            <a:pPr marL="284400" indent="-180000">
              <a:buFont typeface="Arial" panose="020B0604020202020204" pitchFamily="34" charset="0"/>
              <a:buChar char="•"/>
            </a:pPr>
            <a:r>
              <a:rPr lang="zh-TW" altLang="en-US" sz="1400" b="1" dirty="0">
                <a:solidFill>
                  <a:srgbClr val="FF0000"/>
                </a:solidFill>
              </a:rPr>
              <a:t>稿費</a:t>
            </a:r>
            <a:r>
              <a:rPr lang="zh-TW" altLang="en-US" sz="1400" b="1" dirty="0"/>
              <a:t>（</a:t>
            </a:r>
            <a:r>
              <a:rPr lang="zh-TW" altLang="en-US" sz="1400" b="1" dirty="0">
                <a:solidFill>
                  <a:srgbClr val="FF0000"/>
                </a:solidFill>
              </a:rPr>
              <a:t>非僱用關係</a:t>
            </a:r>
            <a:r>
              <a:rPr lang="zh-TW" altLang="en-US" sz="1400" b="1" dirty="0"/>
              <a:t>；含翻譯、改稿、</a:t>
            </a:r>
            <a:endParaRPr lang="en-US" altLang="zh-TW" sz="1400" b="1" dirty="0"/>
          </a:p>
          <a:p>
            <a:pPr marL="284400"/>
            <a:r>
              <a:rPr lang="zh-TW" altLang="en-US" sz="1400" b="1" dirty="0"/>
              <a:t>審查、審訂等，可參照「</a:t>
            </a:r>
            <a:r>
              <a:rPr lang="zh-TW" altLang="en-US" sz="1400" b="1" dirty="0">
                <a:solidFill>
                  <a:srgbClr val="FF0000"/>
                </a:solidFill>
              </a:rPr>
              <a:t>各機關學校</a:t>
            </a:r>
            <a:endParaRPr lang="en-US" altLang="zh-TW" sz="1400" b="1" dirty="0">
              <a:solidFill>
                <a:srgbClr val="FF0000"/>
              </a:solidFill>
            </a:endParaRPr>
          </a:p>
          <a:p>
            <a:pPr marL="284400"/>
            <a:r>
              <a:rPr lang="zh-TW" altLang="en-US" sz="1400" b="1" dirty="0">
                <a:solidFill>
                  <a:srgbClr val="FF0000"/>
                </a:solidFill>
              </a:rPr>
              <a:t>出席費及稿費支給要點</a:t>
            </a:r>
            <a:r>
              <a:rPr lang="zh-TW" altLang="en-US" sz="1400" b="1" dirty="0"/>
              <a:t>」辦理）。</a:t>
            </a:r>
            <a:endParaRPr lang="en-US" altLang="zh-TW" sz="1400" b="1" dirty="0"/>
          </a:p>
          <a:p>
            <a:pPr marL="285750" indent="-285750">
              <a:buFont typeface="Wingdings" panose="05000000000000000000" pitchFamily="2" charset="2"/>
              <a:buChar char="Ø"/>
            </a:pPr>
            <a:r>
              <a:rPr lang="zh-TW" altLang="en-US" sz="1400" b="1" dirty="0"/>
              <a:t>不列所得</a:t>
            </a:r>
            <a:r>
              <a:rPr lang="en-US" altLang="zh-TW" sz="1400" b="1" dirty="0"/>
              <a:t>(99)-</a:t>
            </a:r>
            <a:r>
              <a:rPr lang="zh-TW" altLang="en-US" sz="1400" b="1" dirty="0"/>
              <a:t>公司名義開立發票，</a:t>
            </a:r>
            <a:endParaRPr lang="en-US" altLang="zh-TW" sz="1400" b="1" dirty="0"/>
          </a:p>
          <a:p>
            <a:pPr marL="284400"/>
            <a:r>
              <a:rPr lang="zh-TW" altLang="en-US" sz="1400" b="1" dirty="0"/>
              <a:t>屬於營業項目</a:t>
            </a:r>
            <a:r>
              <a:rPr lang="en-US" altLang="zh-TW" sz="1400" b="1" dirty="0"/>
              <a:t>(</a:t>
            </a:r>
            <a:r>
              <a:rPr lang="zh-TW" altLang="en-US" sz="1400" b="1" dirty="0"/>
              <a:t>營業稅</a:t>
            </a:r>
            <a:r>
              <a:rPr lang="en-US" altLang="zh-TW" sz="1400" b="1" dirty="0"/>
              <a:t>5%)</a:t>
            </a:r>
            <a:r>
              <a:rPr lang="zh-TW" altLang="en-US" sz="1400" b="1" dirty="0"/>
              <a:t>。</a:t>
            </a:r>
            <a:endParaRPr lang="en-US" altLang="zh-TW" sz="1400" b="1" dirty="0"/>
          </a:p>
          <a:p>
            <a:pPr marL="285750" indent="-285750">
              <a:buFont typeface="Wingdings" panose="05000000000000000000" pitchFamily="2" charset="2"/>
              <a:buChar char="Ø"/>
            </a:pPr>
            <a:r>
              <a:rPr lang="zh-TW" altLang="en-US" sz="1400" b="1" dirty="0"/>
              <a:t>其它所得</a:t>
            </a:r>
            <a:r>
              <a:rPr lang="en-US" altLang="zh-TW" sz="1400" b="1" dirty="0"/>
              <a:t>(92)-</a:t>
            </a:r>
            <a:r>
              <a:rPr lang="zh-TW" altLang="en-US" sz="1400" b="1" dirty="0"/>
              <a:t>公司名義蓋公司章於</a:t>
            </a:r>
            <a:endParaRPr lang="en-US" altLang="zh-TW" sz="1400" b="1" dirty="0"/>
          </a:p>
          <a:p>
            <a:pPr marL="284400"/>
            <a:r>
              <a:rPr lang="zh-TW" altLang="en-US" sz="1400" b="1" dirty="0"/>
              <a:t>領據，非屬營業項目。</a:t>
            </a:r>
          </a:p>
        </p:txBody>
      </p:sp>
      <p:pic>
        <p:nvPicPr>
          <p:cNvPr id="6" name="內容版面配置區 5">
            <a:extLst>
              <a:ext uri="{FF2B5EF4-FFF2-40B4-BE49-F238E27FC236}">
                <a16:creationId xmlns:a16="http://schemas.microsoft.com/office/drawing/2014/main" id="{493A3B38-3C09-4C76-89FC-47AC61FCB65D}"/>
              </a:ext>
            </a:extLst>
          </p:cNvPr>
          <p:cNvPicPr>
            <a:picLocks noGrp="1" noChangeAspect="1"/>
          </p:cNvPicPr>
          <p:nvPr>
            <p:ph idx="10"/>
          </p:nvPr>
        </p:nvPicPr>
        <p:blipFill rotWithShape="1">
          <a:blip r:embed="rId3" cstate="print">
            <a:extLst>
              <a:ext uri="{28A0092B-C50C-407E-A947-70E740481C1C}">
                <a14:useLocalDpi xmlns:a14="http://schemas.microsoft.com/office/drawing/2010/main" val="0"/>
              </a:ext>
            </a:extLst>
          </a:blip>
          <a:srcRect l="3151" t="4075" r="2325" b="4201"/>
          <a:stretch/>
        </p:blipFill>
        <p:spPr>
          <a:xfrm>
            <a:off x="3707904" y="699542"/>
            <a:ext cx="5184576" cy="3816424"/>
          </a:xfrm>
        </p:spPr>
      </p:pic>
    </p:spTree>
    <p:extLst>
      <p:ext uri="{BB962C8B-B14F-4D97-AF65-F5344CB8AC3E}">
        <p14:creationId xmlns:p14="http://schemas.microsoft.com/office/powerpoint/2010/main" val="312961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1000"/>
            <a:lum/>
          </a:blip>
          <a:srcRect/>
          <a:tile tx="0" ty="0" sx="100000" sy="100000" flip="y" algn="tr"/>
        </a:blipFill>
        <a:effectLst/>
      </p:bgPr>
    </p:bg>
    <p:spTree>
      <p:nvGrpSpPr>
        <p:cNvPr id="1" name=""/>
        <p:cNvGrpSpPr/>
        <p:nvPr/>
      </p:nvGrpSpPr>
      <p:grpSpPr>
        <a:xfrm>
          <a:off x="0" y="0"/>
          <a:ext cx="0" cy="0"/>
          <a:chOff x="0" y="0"/>
          <a:chExt cx="0" cy="0"/>
        </a:xfrm>
      </p:grpSpPr>
      <p:sp>
        <p:nvSpPr>
          <p:cNvPr id="18" name="TextBox 1"/>
          <p:cNvSpPr txBox="1">
            <a:spLocks noChangeArrowheads="1"/>
          </p:cNvSpPr>
          <p:nvPr/>
        </p:nvSpPr>
        <p:spPr bwMode="auto">
          <a:xfrm>
            <a:off x="2170179" y="1419622"/>
            <a:ext cx="4788024" cy="1384995"/>
          </a:xfrm>
          <a:prstGeom prst="rect">
            <a:avLst/>
          </a:prstGeom>
          <a:noFill/>
          <a:ln w="9525">
            <a:noFill/>
            <a:miter lim="800000"/>
            <a:headEnd/>
            <a:tailEnd/>
          </a:ln>
        </p:spPr>
        <p:txBody>
          <a:bodyPr wrap="square">
            <a:spAutoFit/>
          </a:bodyPr>
          <a:lstStyle/>
          <a:p>
            <a:pPr algn="ctr"/>
            <a:r>
              <a:rPr lang="zh-TW" altLang="en-US" sz="2800" b="1" dirty="0">
                <a:solidFill>
                  <a:schemeClr val="bg1"/>
                </a:solidFill>
                <a:latin typeface="Arial" pitchFamily="34" charset="0"/>
                <a:ea typeface="맑은 고딕" pitchFamily="50" charset="-127"/>
                <a:cs typeface="Arial" pitchFamily="34" charset="0"/>
              </a:rPr>
              <a:t>高教深耕計畫</a:t>
            </a:r>
            <a:endParaRPr lang="en-US" altLang="zh-TW" sz="2800" b="1" dirty="0">
              <a:solidFill>
                <a:schemeClr val="bg1"/>
              </a:solidFill>
              <a:latin typeface="Arial" pitchFamily="34" charset="0"/>
              <a:ea typeface="맑은 고딕" pitchFamily="50" charset="-127"/>
              <a:cs typeface="Arial" pitchFamily="34" charset="0"/>
            </a:endParaRPr>
          </a:p>
          <a:p>
            <a:pPr algn="ctr"/>
            <a:r>
              <a:rPr lang="zh-TW" altLang="en-US" sz="2800" b="1" dirty="0">
                <a:solidFill>
                  <a:schemeClr val="bg1"/>
                </a:solidFill>
                <a:latin typeface="Arial" pitchFamily="34" charset="0"/>
                <a:ea typeface="맑은 고딕" pitchFamily="50" charset="-127"/>
                <a:cs typeface="Arial" pitchFamily="34" charset="0"/>
              </a:rPr>
              <a:t>經費申請及核銷</a:t>
            </a:r>
            <a:endParaRPr lang="en-US" altLang="zh-TW" sz="2800" b="1" dirty="0">
              <a:solidFill>
                <a:schemeClr val="bg1"/>
              </a:solidFill>
              <a:latin typeface="Arial" pitchFamily="34" charset="0"/>
              <a:ea typeface="맑은 고딕" pitchFamily="50" charset="-127"/>
              <a:cs typeface="Arial" pitchFamily="34" charset="0"/>
            </a:endParaRPr>
          </a:p>
          <a:p>
            <a:pPr algn="ctr"/>
            <a:r>
              <a:rPr lang="zh-TW" altLang="en-US" sz="2800" b="1" dirty="0">
                <a:solidFill>
                  <a:schemeClr val="bg1"/>
                </a:solidFill>
                <a:latin typeface="Arial" pitchFamily="34" charset="0"/>
                <a:ea typeface="맑은 고딕" pitchFamily="50" charset="-127"/>
                <a:cs typeface="Arial" pitchFamily="34" charset="0"/>
              </a:rPr>
              <a:t>使用服務手冊</a:t>
            </a:r>
            <a:endParaRPr lang="en-US" altLang="ko-KR" sz="2800" b="1" dirty="0">
              <a:solidFill>
                <a:schemeClr val="bg1"/>
              </a:solidFill>
              <a:latin typeface="Arial" pitchFamily="34" charset="0"/>
              <a:ea typeface="맑은 고딕" pitchFamily="50" charset="-127"/>
              <a:cs typeface="Arial" pitchFamily="34" charset="0"/>
            </a:endParaRPr>
          </a:p>
        </p:txBody>
      </p:sp>
      <p:sp>
        <p:nvSpPr>
          <p:cNvPr id="7" name="Title 2">
            <a:extLst>
              <a:ext uri="{FF2B5EF4-FFF2-40B4-BE49-F238E27FC236}">
                <a16:creationId xmlns:a16="http://schemas.microsoft.com/office/drawing/2014/main" id="{947310EA-1C3C-4FB7-8809-457F43A73C77}"/>
              </a:ext>
            </a:extLst>
          </p:cNvPr>
          <p:cNvSpPr txBox="1">
            <a:spLocks/>
          </p:cNvSpPr>
          <p:nvPr/>
        </p:nvSpPr>
        <p:spPr>
          <a:xfrm>
            <a:off x="2256353" y="2298895"/>
            <a:ext cx="5026830" cy="884466"/>
          </a:xfrm>
          <a:prstGeom prst="rect">
            <a:avLst/>
          </a:prstGeom>
        </p:spPr>
        <p:txBody>
          <a:bodyPr/>
          <a:lst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a:lstStyle>
          <a:p>
            <a:endParaRPr lang="zh-TW" altLang="en-US" dirty="0">
              <a:solidFill>
                <a:schemeClr val="tx1">
                  <a:lumMod val="75000"/>
                  <a:lumOff val="25000"/>
                </a:schemeClr>
              </a:solidFill>
            </a:endParaRPr>
          </a:p>
        </p:txBody>
      </p:sp>
      <p:sp>
        <p:nvSpPr>
          <p:cNvPr id="4" name="標題 3">
            <a:extLst>
              <a:ext uri="{FF2B5EF4-FFF2-40B4-BE49-F238E27FC236}">
                <a16:creationId xmlns:a16="http://schemas.microsoft.com/office/drawing/2014/main" id="{0304E1F1-229E-4E1C-A69E-7B872AECE23F}"/>
              </a:ext>
            </a:extLst>
          </p:cNvPr>
          <p:cNvSpPr>
            <a:spLocks noGrp="1"/>
          </p:cNvSpPr>
          <p:nvPr>
            <p:ph type="title"/>
          </p:nvPr>
        </p:nvSpPr>
        <p:spPr/>
        <p:txBody>
          <a:bodyPr/>
          <a:lstStyle/>
          <a:p>
            <a:r>
              <a:rPr lang="zh-TW" altLang="en-US" dirty="0"/>
              <a:t>常見錯誤態樣</a:t>
            </a:r>
            <a:r>
              <a:rPr lang="en-US" altLang="zh-TW" dirty="0"/>
              <a:t>-</a:t>
            </a:r>
            <a:r>
              <a:rPr lang="zh-TW" altLang="en-US" dirty="0"/>
              <a:t>範例</a:t>
            </a:r>
          </a:p>
        </p:txBody>
      </p:sp>
      <p:sp>
        <p:nvSpPr>
          <p:cNvPr id="9" name="動作按鈕: 移至首頁 8">
            <a:hlinkClick r:id="rId4" action="ppaction://hlinksldjump" highlightClick="1"/>
            <a:extLst>
              <a:ext uri="{FF2B5EF4-FFF2-40B4-BE49-F238E27FC236}">
                <a16:creationId xmlns:a16="http://schemas.microsoft.com/office/drawing/2014/main" id="{D2B2DCD7-E18D-4848-AB65-219CC1AD81F6}"/>
              </a:ext>
            </a:extLst>
          </p:cNvPr>
          <p:cNvSpPr/>
          <p:nvPr/>
        </p:nvSpPr>
        <p:spPr>
          <a:xfrm>
            <a:off x="8923973" y="4870364"/>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69985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18B4A5-5443-49F9-952A-717771FF0446}"/>
              </a:ext>
            </a:extLst>
          </p:cNvPr>
          <p:cNvSpPr>
            <a:spLocks noGrp="1"/>
          </p:cNvSpPr>
          <p:nvPr>
            <p:ph type="title"/>
          </p:nvPr>
        </p:nvSpPr>
        <p:spPr/>
        <p:txBody>
          <a:bodyPr/>
          <a:lstStyle/>
          <a:p>
            <a:endParaRPr lang="zh-TW" altLang="en-US" dirty="0"/>
          </a:p>
        </p:txBody>
      </p:sp>
      <p:pic>
        <p:nvPicPr>
          <p:cNvPr id="15" name="內容版面配置區 14">
            <a:extLst>
              <a:ext uri="{FF2B5EF4-FFF2-40B4-BE49-F238E27FC236}">
                <a16:creationId xmlns:a16="http://schemas.microsoft.com/office/drawing/2014/main" id="{4233C51C-7CA8-476E-8D11-B3834C1AA43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1720" y="1059582"/>
            <a:ext cx="5297195" cy="3888432"/>
          </a:xfrm>
        </p:spPr>
      </p:pic>
    </p:spTree>
    <p:extLst>
      <p:ext uri="{BB962C8B-B14F-4D97-AF65-F5344CB8AC3E}">
        <p14:creationId xmlns:p14="http://schemas.microsoft.com/office/powerpoint/2010/main" val="215855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sz="2800" dirty="0"/>
              <a:t>憑證</a:t>
            </a:r>
            <a:r>
              <a:rPr lang="en-US" altLang="zh-TW" sz="2800" dirty="0"/>
              <a:t>(</a:t>
            </a:r>
            <a:r>
              <a:rPr lang="zh-TW" altLang="en-US" sz="2800" dirty="0"/>
              <a:t>發票</a:t>
            </a:r>
            <a:r>
              <a:rPr lang="en-US" altLang="zh-TW" sz="2800" dirty="0"/>
              <a:t>)</a:t>
            </a:r>
            <a:r>
              <a:rPr lang="zh-TW" altLang="en-US" sz="2800" dirty="0"/>
              <a:t>核銷注意事項</a:t>
            </a:r>
          </a:p>
        </p:txBody>
      </p:sp>
      <p:sp>
        <p:nvSpPr>
          <p:cNvPr id="3" name="內容版面配置區 2"/>
          <p:cNvSpPr>
            <a:spLocks noGrp="1"/>
          </p:cNvSpPr>
          <p:nvPr>
            <p:ph idx="1"/>
          </p:nvPr>
        </p:nvSpPr>
        <p:spPr>
          <a:xfrm>
            <a:off x="1835696" y="958974"/>
            <a:ext cx="6912768" cy="460648"/>
          </a:xfrm>
        </p:spPr>
        <p:txBody>
          <a:bodyPr/>
          <a:lstStyle/>
          <a:p>
            <a:endParaRPr lang="zh-TW" altLang="en-US" dirty="0"/>
          </a:p>
          <a:p>
            <a:r>
              <a:rPr lang="zh-TW" altLang="en-US" b="1" dirty="0">
                <a:latin typeface="微軟正黑體" panose="020B0604030504040204" pitchFamily="34" charset="-120"/>
                <a:ea typeface="微軟正黑體" panose="020B0604030504040204" pitchFamily="34" charset="-120"/>
              </a:rPr>
              <a:t>廠商開立之收據、發票：抬頭可開立簡稱 「健行科技大學」，統編「</a:t>
            </a:r>
            <a:r>
              <a:rPr lang="en-US" altLang="zh-TW" b="1" dirty="0">
                <a:latin typeface="微軟正黑體" panose="020B0604030504040204" pitchFamily="34" charset="-120"/>
                <a:ea typeface="微軟正黑體" panose="020B0604030504040204" pitchFamily="34" charset="-120"/>
              </a:rPr>
              <a:t>45002806</a:t>
            </a:r>
            <a:r>
              <a:rPr lang="zh-TW" altLang="en-US" b="1" dirty="0">
                <a:latin typeface="微軟正黑體" panose="020B0604030504040204" pitchFamily="34" charset="-120"/>
                <a:ea typeface="微軟正黑體" panose="020B0604030504040204" pitchFamily="34" charset="-120"/>
              </a:rPr>
              <a:t>」；學校對外抬頭稱謂：如計畫書、對外請款領據等，抬頭請書寫全名「健行學校財團法人健行科技大學」</a:t>
            </a:r>
            <a:r>
              <a:rPr lang="zh-TW" altLang="en-US" b="1" dirty="0"/>
              <a:t>。</a:t>
            </a:r>
          </a:p>
          <a:p>
            <a:endParaRPr lang="en-US" altLang="zh-TW" dirty="0"/>
          </a:p>
        </p:txBody>
      </p:sp>
      <p:sp>
        <p:nvSpPr>
          <p:cNvPr id="37" name="內容版面配置區 36">
            <a:extLst>
              <a:ext uri="{FF2B5EF4-FFF2-40B4-BE49-F238E27FC236}">
                <a16:creationId xmlns:a16="http://schemas.microsoft.com/office/drawing/2014/main" id="{BD31B307-F115-4AC8-ABBC-C232C5121D3B}"/>
              </a:ext>
            </a:extLst>
          </p:cNvPr>
          <p:cNvSpPr>
            <a:spLocks noGrp="1"/>
          </p:cNvSpPr>
          <p:nvPr>
            <p:ph idx="10"/>
          </p:nvPr>
        </p:nvSpPr>
        <p:spPr/>
        <p:txBody>
          <a:bodyPr/>
          <a:lstStyle/>
          <a:p>
            <a:endParaRPr lang="zh-TW" altLang="en-US" dirty="0"/>
          </a:p>
        </p:txBody>
      </p:sp>
      <p:grpSp>
        <p:nvGrpSpPr>
          <p:cNvPr id="4" name="群組 3"/>
          <p:cNvGrpSpPr/>
          <p:nvPr/>
        </p:nvGrpSpPr>
        <p:grpSpPr>
          <a:xfrm>
            <a:off x="2195736" y="1707654"/>
            <a:ext cx="5400600" cy="2702255"/>
            <a:chOff x="1057401" y="3365528"/>
            <a:chExt cx="7200800" cy="4972215"/>
          </a:xfrm>
        </p:grpSpPr>
        <p:grpSp>
          <p:nvGrpSpPr>
            <p:cNvPr id="5" name="群組 12"/>
            <p:cNvGrpSpPr/>
            <p:nvPr/>
          </p:nvGrpSpPr>
          <p:grpSpPr>
            <a:xfrm>
              <a:off x="1057401" y="3365528"/>
              <a:ext cx="7200800" cy="4972215"/>
              <a:chOff x="985255" y="2185023"/>
              <a:chExt cx="7128792" cy="4496480"/>
            </a:xfrm>
          </p:grpSpPr>
          <p:pic>
            <p:nvPicPr>
              <p:cNvPr id="9" name="圖片 8"/>
              <p:cNvPicPr/>
              <p:nvPr/>
            </p:nvPicPr>
            <p:blipFill>
              <a:blip r:embed="rId3" cstate="print"/>
              <a:srcRect l="33977" t="40257" r="39516" b="28694"/>
              <a:stretch>
                <a:fillRect/>
              </a:stretch>
            </p:blipFill>
            <p:spPr bwMode="auto">
              <a:xfrm>
                <a:off x="985255" y="2343338"/>
                <a:ext cx="7128792" cy="4338165"/>
              </a:xfrm>
              <a:prstGeom prst="rect">
                <a:avLst/>
              </a:prstGeom>
              <a:noFill/>
              <a:ln w="12700">
                <a:solidFill>
                  <a:schemeClr val="tx1"/>
                </a:solidFill>
                <a:miter lim="800000"/>
                <a:headEnd/>
                <a:tailEnd/>
              </a:ln>
            </p:spPr>
          </p:pic>
          <p:sp>
            <p:nvSpPr>
              <p:cNvPr id="10" name="文字方塊 9"/>
              <p:cNvSpPr txBox="1"/>
              <p:nvPr/>
            </p:nvSpPr>
            <p:spPr>
              <a:xfrm>
                <a:off x="1779529" y="2507002"/>
                <a:ext cx="2376264" cy="512133"/>
              </a:xfrm>
              <a:prstGeom prst="rect">
                <a:avLst/>
              </a:prstGeom>
              <a:solidFill>
                <a:schemeClr val="bg1"/>
              </a:solidFill>
            </p:spPr>
            <p:txBody>
              <a:bodyPr wrap="square" rtlCol="0" anchor="b">
                <a:spAutoFit/>
              </a:bodyPr>
              <a:lstStyle/>
              <a:p>
                <a:r>
                  <a:rPr lang="zh-TW" altLang="en-US" sz="1400" dirty="0">
                    <a:latin typeface="標楷體" pitchFamily="65" charset="-120"/>
                    <a:ea typeface="標楷體" pitchFamily="65" charset="-120"/>
                  </a:rPr>
                  <a:t>健行科技大學</a:t>
                </a:r>
              </a:p>
            </p:txBody>
          </p:sp>
          <p:sp>
            <p:nvSpPr>
              <p:cNvPr id="11" name="文字方塊 10"/>
              <p:cNvSpPr txBox="1"/>
              <p:nvPr/>
            </p:nvSpPr>
            <p:spPr>
              <a:xfrm>
                <a:off x="3491880" y="2185023"/>
                <a:ext cx="576064" cy="345765"/>
              </a:xfrm>
              <a:prstGeom prst="rect">
                <a:avLst/>
              </a:prstGeom>
              <a:solidFill>
                <a:schemeClr val="bg1"/>
              </a:solidFill>
            </p:spPr>
            <p:txBody>
              <a:bodyPr wrap="square" rtlCol="0" anchor="b">
                <a:spAutoFit/>
              </a:bodyPr>
              <a:lstStyle/>
              <a:p>
                <a:endParaRPr lang="zh-TW" altLang="en-US" sz="788" dirty="0">
                  <a:latin typeface="華康中圓體(P)" pitchFamily="34" charset="-120"/>
                  <a:ea typeface="華康中圓體(P)" pitchFamily="34" charset="-120"/>
                </a:endParaRPr>
              </a:p>
            </p:txBody>
          </p:sp>
        </p:grpSp>
        <p:sp>
          <p:nvSpPr>
            <p:cNvPr id="8" name="橢圓 7"/>
            <p:cNvSpPr/>
            <p:nvPr/>
          </p:nvSpPr>
          <p:spPr>
            <a:xfrm>
              <a:off x="1475656" y="3582991"/>
              <a:ext cx="2784309" cy="11247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憑證</a:t>
            </a:r>
            <a:r>
              <a:rPr lang="en-US" altLang="zh-TW" dirty="0"/>
              <a:t>(</a:t>
            </a:r>
            <a:r>
              <a:rPr lang="zh-TW" altLang="en-US" dirty="0"/>
              <a:t>發票</a:t>
            </a:r>
            <a:r>
              <a:rPr lang="en-US" altLang="zh-TW" dirty="0"/>
              <a:t>)</a:t>
            </a:r>
            <a:r>
              <a:rPr lang="zh-TW" altLang="en-US" dirty="0"/>
              <a:t>核銷注意事項</a:t>
            </a:r>
          </a:p>
        </p:txBody>
      </p:sp>
      <p:sp>
        <p:nvSpPr>
          <p:cNvPr id="3" name="內容版面配置區 2"/>
          <p:cNvSpPr>
            <a:spLocks noGrp="1"/>
          </p:cNvSpPr>
          <p:nvPr>
            <p:ph idx="1"/>
          </p:nvPr>
        </p:nvSpPr>
        <p:spPr/>
        <p:txBody>
          <a:bodyPr/>
          <a:lstStyle/>
          <a:p>
            <a:r>
              <a:rPr lang="zh-TW" altLang="en-US" b="1" dirty="0"/>
              <a:t>各項經費需於事前提出申請</a:t>
            </a:r>
            <a:r>
              <a:rPr lang="en-US" altLang="zh-TW" b="1" dirty="0"/>
              <a:t>(</a:t>
            </a:r>
            <a:r>
              <a:rPr lang="zh-TW" altLang="en-US" b="1" dirty="0"/>
              <a:t>以校長核准日期為主</a:t>
            </a:r>
            <a:r>
              <a:rPr lang="en-US" altLang="zh-TW" b="1" dirty="0"/>
              <a:t>)</a:t>
            </a:r>
            <a:r>
              <a:rPr lang="zh-TW" altLang="en-US" b="1" dirty="0"/>
              <a:t>，事後辦理核銷規定。</a:t>
            </a:r>
          </a:p>
        </p:txBody>
      </p:sp>
      <p:pic>
        <p:nvPicPr>
          <p:cNvPr id="5" name="內容版面配置區 4"/>
          <p:cNvPicPr>
            <a:picLocks noGrp="1" noChangeAspect="1"/>
          </p:cNvPicPr>
          <p:nvPr>
            <p:ph idx="10"/>
          </p:nvPr>
        </p:nvPicPr>
        <p:blipFill>
          <a:blip r:embed="rId2" cstate="print">
            <a:extLst>
              <a:ext uri="{28A0092B-C50C-407E-A947-70E740481C1C}">
                <a14:useLocalDpi xmlns:a14="http://schemas.microsoft.com/office/drawing/2010/main" val="0"/>
              </a:ext>
            </a:extLst>
          </a:blip>
          <a:stretch>
            <a:fillRect/>
          </a:stretch>
        </p:blipFill>
        <p:spPr>
          <a:xfrm>
            <a:off x="2051720" y="1330007"/>
            <a:ext cx="2664296" cy="3784959"/>
          </a:xfrm>
        </p:spPr>
      </p:pic>
      <p:pic>
        <p:nvPicPr>
          <p:cNvPr id="6" name="圖片 5"/>
          <p:cNvPicPr>
            <a:picLocks noChangeAspect="1"/>
          </p:cNvPicPr>
          <p:nvPr/>
        </p:nvPicPr>
        <p:blipFill rotWithShape="1">
          <a:blip r:embed="rId3"/>
          <a:srcRect t="61041" r="2174" b="19072"/>
          <a:stretch/>
        </p:blipFill>
        <p:spPr>
          <a:xfrm>
            <a:off x="4907433" y="1407314"/>
            <a:ext cx="3240360" cy="936103"/>
          </a:xfrm>
          <a:prstGeom prst="rect">
            <a:avLst/>
          </a:prstGeom>
        </p:spPr>
      </p:pic>
    </p:spTree>
    <p:extLst>
      <p:ext uri="{BB962C8B-B14F-4D97-AF65-F5344CB8AC3E}">
        <p14:creationId xmlns:p14="http://schemas.microsoft.com/office/powerpoint/2010/main" val="2601273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a:t>法規：大專校院高等教育深耕計畫</a:t>
            </a:r>
            <a:br>
              <a:rPr lang="en-US" altLang="zh-TW" dirty="0"/>
            </a:br>
            <a:r>
              <a:rPr lang="zh-TW" altLang="en-US" dirty="0"/>
              <a:t>經費使用原則</a:t>
            </a:r>
            <a:endParaRPr lang="en-US" dirty="0"/>
          </a:p>
        </p:txBody>
      </p:sp>
      <p:pic>
        <p:nvPicPr>
          <p:cNvPr id="17" name="圖片 16">
            <a:hlinkClick r:id="rId3" action="ppaction://hlinksldjump"/>
            <a:extLst>
              <a:ext uri="{FF2B5EF4-FFF2-40B4-BE49-F238E27FC236}">
                <a16:creationId xmlns:a16="http://schemas.microsoft.com/office/drawing/2014/main" id="{52A1F849-AB2D-4E05-8851-446C101907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
        <p:nvSpPr>
          <p:cNvPr id="4" name="動作按鈕: 移至首頁 3">
            <a:hlinkClick r:id="rId3" action="ppaction://hlinksldjump" highlightClick="1"/>
            <a:extLst>
              <a:ext uri="{FF2B5EF4-FFF2-40B4-BE49-F238E27FC236}">
                <a16:creationId xmlns:a16="http://schemas.microsoft.com/office/drawing/2014/main" id="{31BFD69E-DF4E-4E47-8739-9C6F72039FE8}"/>
              </a:ext>
            </a:extLst>
          </p:cNvPr>
          <p:cNvSpPr/>
          <p:nvPr/>
        </p:nvSpPr>
        <p:spPr>
          <a:xfrm>
            <a:off x="8930848" y="4891182"/>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2090594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憑證</a:t>
            </a:r>
            <a:r>
              <a:rPr lang="en-US" altLang="zh-TW" sz="2800" dirty="0"/>
              <a:t>(</a:t>
            </a:r>
            <a:r>
              <a:rPr lang="zh-TW" altLang="en-US" sz="2800" dirty="0"/>
              <a:t>發票</a:t>
            </a:r>
            <a:r>
              <a:rPr lang="en-US" altLang="zh-TW" sz="2800" dirty="0"/>
              <a:t>)</a:t>
            </a:r>
            <a:r>
              <a:rPr lang="zh-TW" altLang="en-US" sz="2800" dirty="0"/>
              <a:t>核銷注意事項</a:t>
            </a:r>
          </a:p>
        </p:txBody>
      </p:sp>
      <p:sp>
        <p:nvSpPr>
          <p:cNvPr id="3" name="內容版面配置區 2"/>
          <p:cNvSpPr>
            <a:spLocks noGrp="1"/>
          </p:cNvSpPr>
          <p:nvPr>
            <p:ph idx="1"/>
          </p:nvPr>
        </p:nvSpPr>
        <p:spPr>
          <a:xfrm>
            <a:off x="1835696" y="771550"/>
            <a:ext cx="6912768" cy="460648"/>
          </a:xfrm>
        </p:spPr>
        <p:txBody>
          <a:bodyPr/>
          <a:lstStyle/>
          <a:p>
            <a:r>
              <a:rPr lang="zh-TW" altLang="en-US" b="1" dirty="0">
                <a:latin typeface="微軟正黑體" panose="020B0604030504040204" pitchFamily="34" charset="-120"/>
                <a:ea typeface="微軟正黑體" panose="020B0604030504040204" pitchFamily="34" charset="-120"/>
              </a:rPr>
              <a:t>發票以收執聯報支。三聯式發票，核銷時須收執聯與扣抵聯，同時貼於正本憑證粘貼單，副本請影印收執聯。</a:t>
            </a:r>
          </a:p>
        </p:txBody>
      </p:sp>
      <p:sp>
        <p:nvSpPr>
          <p:cNvPr id="27" name="內容版面配置區 26">
            <a:extLst>
              <a:ext uri="{FF2B5EF4-FFF2-40B4-BE49-F238E27FC236}">
                <a16:creationId xmlns:a16="http://schemas.microsoft.com/office/drawing/2014/main" id="{570DED24-51CC-4AC3-9CFB-FD6A7DEDB6B8}"/>
              </a:ext>
            </a:extLst>
          </p:cNvPr>
          <p:cNvSpPr>
            <a:spLocks noGrp="1"/>
          </p:cNvSpPr>
          <p:nvPr>
            <p:ph idx="10"/>
          </p:nvPr>
        </p:nvSpPr>
        <p:spPr/>
        <p:txBody>
          <a:bodyPr/>
          <a:lstStyle/>
          <a:p>
            <a:endParaRPr lang="zh-TW" altLang="en-US"/>
          </a:p>
        </p:txBody>
      </p:sp>
      <p:grpSp>
        <p:nvGrpSpPr>
          <p:cNvPr id="12" name="群組 11"/>
          <p:cNvGrpSpPr/>
          <p:nvPr/>
        </p:nvGrpSpPr>
        <p:grpSpPr>
          <a:xfrm>
            <a:off x="1968481" y="1533328"/>
            <a:ext cx="5400600" cy="2916324"/>
            <a:chOff x="1271177" y="1775497"/>
            <a:chExt cx="7056784" cy="4357718"/>
          </a:xfrm>
        </p:grpSpPr>
        <p:pic>
          <p:nvPicPr>
            <p:cNvPr id="13" name="圖片 12"/>
            <p:cNvPicPr/>
            <p:nvPr/>
          </p:nvPicPr>
          <p:blipFill>
            <a:blip r:embed="rId3" cstate="print"/>
            <a:srcRect l="10790" t="9547" r="3115" b="54578"/>
            <a:stretch>
              <a:fillRect/>
            </a:stretch>
          </p:blipFill>
          <p:spPr bwMode="auto">
            <a:xfrm rot="10800000">
              <a:off x="1271177" y="1775497"/>
              <a:ext cx="7056784" cy="4357718"/>
            </a:xfrm>
            <a:prstGeom prst="rect">
              <a:avLst/>
            </a:prstGeom>
            <a:noFill/>
            <a:ln w="12700">
              <a:solidFill>
                <a:schemeClr val="tx1"/>
              </a:solidFill>
              <a:miter lim="800000"/>
              <a:headEnd/>
              <a:tailEnd/>
            </a:ln>
          </p:spPr>
        </p:pic>
        <p:sp>
          <p:nvSpPr>
            <p:cNvPr id="14" name="矩形 13"/>
            <p:cNvSpPr/>
            <p:nvPr/>
          </p:nvSpPr>
          <p:spPr>
            <a:xfrm rot="21334269">
              <a:off x="2140620" y="2150172"/>
              <a:ext cx="1635097" cy="346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tx1"/>
                  </a:solidFill>
                  <a:latin typeface="標楷體" pitchFamily="65" charset="-120"/>
                  <a:ea typeface="標楷體" pitchFamily="65" charset="-120"/>
                </a:rPr>
                <a:t>健行科技大學</a:t>
              </a:r>
            </a:p>
          </p:txBody>
        </p:sp>
      </p:grpSp>
      <p:sp>
        <p:nvSpPr>
          <p:cNvPr id="15" name="橢圓 14"/>
          <p:cNvSpPr/>
          <p:nvPr/>
        </p:nvSpPr>
        <p:spPr>
          <a:xfrm>
            <a:off x="5933382" y="3831120"/>
            <a:ext cx="1242138" cy="6815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憑證</a:t>
            </a:r>
            <a:r>
              <a:rPr lang="en-US" altLang="zh-TW" sz="2800" dirty="0"/>
              <a:t>(</a:t>
            </a:r>
            <a:r>
              <a:rPr lang="zh-TW" altLang="en-US" sz="2800" dirty="0"/>
              <a:t>發票</a:t>
            </a:r>
            <a:r>
              <a:rPr lang="en-US" altLang="zh-TW" sz="2800" dirty="0"/>
              <a:t>)</a:t>
            </a:r>
            <a:r>
              <a:rPr lang="zh-TW" altLang="en-US" sz="2800" dirty="0"/>
              <a:t>核銷注意事項</a:t>
            </a:r>
          </a:p>
        </p:txBody>
      </p:sp>
      <p:sp>
        <p:nvSpPr>
          <p:cNvPr id="12" name="內容版面配置區 11"/>
          <p:cNvSpPr>
            <a:spLocks noGrp="1"/>
          </p:cNvSpPr>
          <p:nvPr>
            <p:ph idx="1"/>
          </p:nvPr>
        </p:nvSpPr>
        <p:spPr>
          <a:xfrm>
            <a:off x="1835696" y="771550"/>
            <a:ext cx="7056784" cy="434374"/>
          </a:xfrm>
        </p:spPr>
        <p:txBody>
          <a:bodyPr/>
          <a:lstStyle/>
          <a:p>
            <a:r>
              <a:rPr lang="zh-TW" altLang="en-US" b="1" dirty="0">
                <a:latin typeface="微軟正黑體" panose="020B0604030504040204" pitchFamily="34" charset="-120"/>
                <a:ea typeface="微軟正黑體" panose="020B0604030504040204" pitchFamily="34" charset="-120"/>
              </a:rPr>
              <a:t>發票上數量不可為一批</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一批需附明細</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，單價不可空白；若無，請說明並簽章</a:t>
            </a:r>
            <a:r>
              <a:rPr lang="zh-TW" altLang="en-US" b="1" dirty="0"/>
              <a:t>。</a:t>
            </a:r>
            <a:endParaRPr lang="en-US" altLang="zh-TW" b="1" dirty="0"/>
          </a:p>
        </p:txBody>
      </p:sp>
      <p:sp>
        <p:nvSpPr>
          <p:cNvPr id="26" name="內容版面配置區 25">
            <a:extLst>
              <a:ext uri="{FF2B5EF4-FFF2-40B4-BE49-F238E27FC236}">
                <a16:creationId xmlns:a16="http://schemas.microsoft.com/office/drawing/2014/main" id="{3DEE814A-6489-4880-80A4-39E8D0DC5F93}"/>
              </a:ext>
            </a:extLst>
          </p:cNvPr>
          <p:cNvSpPr>
            <a:spLocks noGrp="1"/>
          </p:cNvSpPr>
          <p:nvPr>
            <p:ph idx="10"/>
          </p:nvPr>
        </p:nvSpPr>
        <p:spPr/>
        <p:txBody>
          <a:bodyPr/>
          <a:lstStyle/>
          <a:p>
            <a:endParaRPr lang="zh-TW" altLang="en-US" dirty="0"/>
          </a:p>
        </p:txBody>
      </p:sp>
      <p:pic>
        <p:nvPicPr>
          <p:cNvPr id="13" name="圖片 12"/>
          <p:cNvPicPr/>
          <p:nvPr/>
        </p:nvPicPr>
        <p:blipFill>
          <a:blip r:embed="rId3" cstate="print"/>
          <a:srcRect t="4358" r="16625"/>
          <a:stretch>
            <a:fillRect/>
          </a:stretch>
        </p:blipFill>
        <p:spPr bwMode="auto">
          <a:xfrm>
            <a:off x="2051720" y="1528147"/>
            <a:ext cx="5400600" cy="2862318"/>
          </a:xfrm>
          <a:prstGeom prst="rect">
            <a:avLst/>
          </a:prstGeom>
          <a:noFill/>
          <a:ln w="12700">
            <a:solidFill>
              <a:schemeClr val="tx1"/>
            </a:solidFill>
            <a:miter lim="800000"/>
            <a:headEnd/>
            <a:tailEnd/>
          </a:ln>
        </p:spPr>
      </p:pic>
      <p:sp>
        <p:nvSpPr>
          <p:cNvPr id="14" name="橢圓 13"/>
          <p:cNvSpPr/>
          <p:nvPr/>
        </p:nvSpPr>
        <p:spPr>
          <a:xfrm>
            <a:off x="3374843" y="2375214"/>
            <a:ext cx="1125149" cy="5679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5" name="文字方塊 14"/>
          <p:cNvSpPr txBox="1"/>
          <p:nvPr/>
        </p:nvSpPr>
        <p:spPr>
          <a:xfrm>
            <a:off x="2843808" y="1830050"/>
            <a:ext cx="1404156" cy="323165"/>
          </a:xfrm>
          <a:prstGeom prst="rect">
            <a:avLst/>
          </a:prstGeom>
          <a:solidFill>
            <a:schemeClr val="bg1"/>
          </a:solidFill>
        </p:spPr>
        <p:txBody>
          <a:bodyPr wrap="square" rtlCol="0" anchor="b">
            <a:spAutoFit/>
          </a:bodyPr>
          <a:lstStyle/>
          <a:p>
            <a:r>
              <a:rPr lang="zh-TW" altLang="en-US" sz="1500" dirty="0">
                <a:latin typeface="標楷體" pitchFamily="65" charset="-120"/>
                <a:ea typeface="標楷體" pitchFamily="65" charset="-120"/>
              </a:rPr>
              <a:t>健行科技大學</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a:t>
            </a:r>
            <a:r>
              <a:rPr lang="zh-TW" altLang="en-US" sz="2800" dirty="0"/>
              <a:t>憑證</a:t>
            </a:r>
            <a:r>
              <a:rPr lang="en-US" altLang="zh-TW" sz="2800" dirty="0"/>
              <a:t>(</a:t>
            </a:r>
            <a:r>
              <a:rPr lang="zh-TW" altLang="en-US" sz="2800" dirty="0"/>
              <a:t>電子發票</a:t>
            </a:r>
            <a:r>
              <a:rPr lang="en-US" altLang="zh-TW" sz="2800" dirty="0"/>
              <a:t>)</a:t>
            </a:r>
            <a:r>
              <a:rPr lang="zh-TW" altLang="en-US" sz="2800" dirty="0"/>
              <a:t>核銷注意事項</a:t>
            </a:r>
          </a:p>
        </p:txBody>
      </p:sp>
      <p:sp>
        <p:nvSpPr>
          <p:cNvPr id="12" name="內容版面配置區 11"/>
          <p:cNvSpPr>
            <a:spLocks noGrp="1"/>
          </p:cNvSpPr>
          <p:nvPr>
            <p:ph idx="1"/>
          </p:nvPr>
        </p:nvSpPr>
        <p:spPr>
          <a:xfrm>
            <a:off x="323528" y="1030982"/>
            <a:ext cx="8496944" cy="460648"/>
          </a:xfrm>
        </p:spPr>
        <p:txBody>
          <a:bodyPr/>
          <a:lstStyle/>
          <a:p>
            <a:r>
              <a:rPr lang="zh-TW" altLang="en-US" b="1" dirty="0"/>
              <a:t>茲因綠化環保倡導，相關營業單位陸續採用熱感應紙出具交易憑證，基於會計憑證須保存</a:t>
            </a:r>
            <a:r>
              <a:rPr lang="en-US" altLang="zh-TW" b="1" dirty="0"/>
              <a:t>5</a:t>
            </a:r>
            <a:r>
              <a:rPr lang="zh-TW" altLang="en-US" b="1" dirty="0"/>
              <a:t>至</a:t>
            </a:r>
            <a:r>
              <a:rPr lang="en-US" altLang="zh-TW" b="1" dirty="0"/>
              <a:t>10</a:t>
            </a:r>
            <a:r>
              <a:rPr lang="zh-TW" altLang="en-US" b="1" dirty="0"/>
              <a:t>年規定或永久保存等，若報帳時有使用熱感應紙之支出憑證，辦理核銷時，請再複印一張（連同正本）核銷並加蓋經手人簽章。</a:t>
            </a:r>
          </a:p>
          <a:p>
            <a:endParaRPr lang="zh-TW" altLang="en-US" dirty="0"/>
          </a:p>
        </p:txBody>
      </p:sp>
      <p:sp>
        <p:nvSpPr>
          <p:cNvPr id="4" name="內容版面配置區 3">
            <a:extLst>
              <a:ext uri="{FF2B5EF4-FFF2-40B4-BE49-F238E27FC236}">
                <a16:creationId xmlns:a16="http://schemas.microsoft.com/office/drawing/2014/main" id="{66CCA1F3-24D0-412C-8363-09DBBC976471}"/>
              </a:ext>
            </a:extLst>
          </p:cNvPr>
          <p:cNvSpPr>
            <a:spLocks noGrp="1"/>
          </p:cNvSpPr>
          <p:nvPr>
            <p:ph idx="10"/>
          </p:nvPr>
        </p:nvSpPr>
        <p:spPr/>
        <p:txBody>
          <a:bodyPr/>
          <a:lstStyle/>
          <a:p>
            <a:endParaRPr lang="zh-TW" altLang="en-US" dirty="0"/>
          </a:p>
        </p:txBody>
      </p:sp>
      <p:pic>
        <p:nvPicPr>
          <p:cNvPr id="13" name="Picture 1" descr="D:\會計室\佳青\提供給主任\饒主任\座談會資料\1010109修改\定案\7-11收據.jpg"/>
          <p:cNvPicPr>
            <a:picLocks noChangeAspect="1" noChangeArrowheads="1"/>
          </p:cNvPicPr>
          <p:nvPr/>
        </p:nvPicPr>
        <p:blipFill>
          <a:blip r:embed="rId3" cstate="print"/>
          <a:srcRect/>
          <a:stretch>
            <a:fillRect/>
          </a:stretch>
        </p:blipFill>
        <p:spPr bwMode="auto">
          <a:xfrm>
            <a:off x="2925004" y="1848550"/>
            <a:ext cx="1603888" cy="2986550"/>
          </a:xfrm>
          <a:prstGeom prst="rect">
            <a:avLst/>
          </a:prstGeom>
          <a:noFill/>
        </p:spPr>
      </p:pic>
      <p:grpSp>
        <p:nvGrpSpPr>
          <p:cNvPr id="14" name="群組 18"/>
          <p:cNvGrpSpPr/>
          <p:nvPr/>
        </p:nvGrpSpPr>
        <p:grpSpPr>
          <a:xfrm>
            <a:off x="4578172" y="1854470"/>
            <a:ext cx="1696360" cy="2959733"/>
            <a:chOff x="1723785" y="2563558"/>
            <a:chExt cx="2315866" cy="3633417"/>
          </a:xfrm>
        </p:grpSpPr>
        <p:pic>
          <p:nvPicPr>
            <p:cNvPr id="15" name="Picture 5"/>
            <p:cNvPicPr>
              <a:picLocks noChangeAspect="1" noChangeArrowheads="1"/>
            </p:cNvPicPr>
            <p:nvPr/>
          </p:nvPicPr>
          <p:blipFill>
            <a:blip r:embed="rId4" cstate="print"/>
            <a:srcRect/>
            <a:stretch>
              <a:fillRect/>
            </a:stretch>
          </p:blipFill>
          <p:spPr bwMode="auto">
            <a:xfrm>
              <a:off x="1735395" y="2563558"/>
              <a:ext cx="2304256" cy="3025682"/>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1723785" y="5589240"/>
              <a:ext cx="2315866" cy="607735"/>
            </a:xfrm>
            <a:prstGeom prst="rect">
              <a:avLst/>
            </a:prstGeom>
            <a:noFill/>
            <a:ln w="9525">
              <a:noFill/>
              <a:miter lim="800000"/>
              <a:headEnd/>
              <a:tailEnd/>
            </a:ln>
          </p:spPr>
        </p:pic>
      </p:grpSp>
      <p:sp>
        <p:nvSpPr>
          <p:cNvPr id="17" name="橢圓 16"/>
          <p:cNvSpPr/>
          <p:nvPr/>
        </p:nvSpPr>
        <p:spPr>
          <a:xfrm>
            <a:off x="5269012" y="3356042"/>
            <a:ext cx="972108" cy="11341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19" name="文字方塊 18"/>
          <p:cNvSpPr txBox="1"/>
          <p:nvPr/>
        </p:nvSpPr>
        <p:spPr>
          <a:xfrm>
            <a:off x="5568908" y="4627351"/>
            <a:ext cx="486054" cy="207749"/>
          </a:xfrm>
          <a:prstGeom prst="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zh-TW" altLang="en-US" sz="750" b="1" dirty="0">
                <a:solidFill>
                  <a:srgbClr val="FF0000"/>
                </a:solidFill>
                <a:latin typeface="華康儷圓 Std W8" pitchFamily="50" charset="-120"/>
                <a:ea typeface="華康儷圓 Std W8" pitchFamily="50" charset="-120"/>
              </a:rPr>
              <a:t>朱育德</a:t>
            </a:r>
          </a:p>
        </p:txBody>
      </p:sp>
      <p:cxnSp>
        <p:nvCxnSpPr>
          <p:cNvPr id="20" name="直線單箭頭接點 19"/>
          <p:cNvCxnSpPr>
            <a:cxnSpLocks/>
          </p:cNvCxnSpPr>
          <p:nvPr/>
        </p:nvCxnSpPr>
        <p:spPr>
          <a:xfrm>
            <a:off x="2843808" y="1491630"/>
            <a:ext cx="2692642" cy="32685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憑證</a:t>
            </a:r>
            <a:r>
              <a:rPr lang="en-US" altLang="zh-TW" sz="2800" dirty="0"/>
              <a:t>(</a:t>
            </a:r>
            <a:r>
              <a:rPr lang="zh-TW" altLang="en-US" sz="2800" dirty="0"/>
              <a:t>購買票品證明單</a:t>
            </a:r>
            <a:r>
              <a:rPr lang="en-US" altLang="zh-TW" sz="2800" dirty="0"/>
              <a:t>)</a:t>
            </a:r>
            <a:r>
              <a:rPr lang="zh-TW" altLang="en-US" sz="2800" dirty="0"/>
              <a:t>核銷注意事項</a:t>
            </a:r>
          </a:p>
        </p:txBody>
      </p:sp>
      <p:sp>
        <p:nvSpPr>
          <p:cNvPr id="12" name="內容版面配置區 11"/>
          <p:cNvSpPr>
            <a:spLocks noGrp="1"/>
          </p:cNvSpPr>
          <p:nvPr>
            <p:ph idx="1"/>
          </p:nvPr>
        </p:nvSpPr>
        <p:spPr>
          <a:xfrm>
            <a:off x="323528" y="771550"/>
            <a:ext cx="8496944" cy="460648"/>
          </a:xfrm>
        </p:spPr>
        <p:txBody>
          <a:bodyPr/>
          <a:lstStyle/>
          <a:p>
            <a:r>
              <a:rPr lang="zh-TW" altLang="en-US" b="1" dirty="0"/>
              <a:t>郵資證明需註明本校抬頭健行科技大學</a:t>
            </a:r>
          </a:p>
        </p:txBody>
      </p:sp>
      <p:sp>
        <p:nvSpPr>
          <p:cNvPr id="3" name="內容版面配置區 2">
            <a:extLst>
              <a:ext uri="{FF2B5EF4-FFF2-40B4-BE49-F238E27FC236}">
                <a16:creationId xmlns:a16="http://schemas.microsoft.com/office/drawing/2014/main" id="{6E90D999-708F-44C1-8C31-61DBBB109494}"/>
              </a:ext>
            </a:extLst>
          </p:cNvPr>
          <p:cNvSpPr>
            <a:spLocks noGrp="1"/>
          </p:cNvSpPr>
          <p:nvPr>
            <p:ph idx="10"/>
          </p:nvPr>
        </p:nvSpPr>
        <p:spPr/>
        <p:txBody>
          <a:bodyPr/>
          <a:lstStyle/>
          <a:p>
            <a:endParaRPr lang="zh-TW" altLang="en-US"/>
          </a:p>
        </p:txBody>
      </p:sp>
      <p:grpSp>
        <p:nvGrpSpPr>
          <p:cNvPr id="13" name="群組 12"/>
          <p:cNvGrpSpPr/>
          <p:nvPr/>
        </p:nvGrpSpPr>
        <p:grpSpPr>
          <a:xfrm>
            <a:off x="1691680" y="1419622"/>
            <a:ext cx="5400600" cy="2970330"/>
            <a:chOff x="1142976" y="1785926"/>
            <a:chExt cx="7272808" cy="4392488"/>
          </a:xfrm>
        </p:grpSpPr>
        <p:pic>
          <p:nvPicPr>
            <p:cNvPr id="14" name="圖片 13" descr="憑證黏貼單與票品證明單.jpg"/>
            <p:cNvPicPr>
              <a:picLocks noChangeAspect="1"/>
            </p:cNvPicPr>
            <p:nvPr/>
          </p:nvPicPr>
          <p:blipFill>
            <a:blip r:embed="rId3" cstate="print"/>
            <a:srcRect t="37407" r="21050" b="40937"/>
            <a:stretch>
              <a:fillRect/>
            </a:stretch>
          </p:blipFill>
          <p:spPr>
            <a:xfrm>
              <a:off x="1142976" y="1785926"/>
              <a:ext cx="7272808" cy="4392488"/>
            </a:xfrm>
            <a:prstGeom prst="rect">
              <a:avLst/>
            </a:prstGeom>
            <a:ln w="12700">
              <a:solidFill>
                <a:schemeClr val="tx1"/>
              </a:solidFill>
            </a:ln>
          </p:spPr>
        </p:pic>
        <p:sp>
          <p:nvSpPr>
            <p:cNvPr id="15" name="矩形 14"/>
            <p:cNvSpPr/>
            <p:nvPr/>
          </p:nvSpPr>
          <p:spPr>
            <a:xfrm>
              <a:off x="2051721" y="2276873"/>
              <a:ext cx="1649402" cy="509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350" dirty="0">
                  <a:solidFill>
                    <a:schemeClr val="tx1"/>
                  </a:solidFill>
                  <a:latin typeface="標楷體" pitchFamily="65" charset="-120"/>
                  <a:ea typeface="標楷體" pitchFamily="65" charset="-120"/>
                </a:rPr>
                <a:t>健行科技大學</a:t>
              </a:r>
            </a:p>
          </p:txBody>
        </p:sp>
        <p:sp>
          <p:nvSpPr>
            <p:cNvPr id="16" name="橢圓 15"/>
            <p:cNvSpPr/>
            <p:nvPr/>
          </p:nvSpPr>
          <p:spPr>
            <a:xfrm>
              <a:off x="1979712" y="2204864"/>
              <a:ext cx="1872208" cy="57150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憑證</a:t>
            </a:r>
            <a:r>
              <a:rPr lang="en-US" altLang="zh-TW" sz="2800" dirty="0"/>
              <a:t>(</a:t>
            </a:r>
            <a:r>
              <a:rPr lang="zh-TW" altLang="en-US" sz="2800" dirty="0"/>
              <a:t>收據</a:t>
            </a:r>
            <a:r>
              <a:rPr lang="en-US" altLang="zh-TW" sz="2800" dirty="0"/>
              <a:t>)</a:t>
            </a:r>
            <a:r>
              <a:rPr lang="zh-TW" altLang="en-US" sz="2800" dirty="0"/>
              <a:t>核銷注意事項</a:t>
            </a:r>
          </a:p>
        </p:txBody>
      </p:sp>
      <p:sp>
        <p:nvSpPr>
          <p:cNvPr id="12" name="內容版面配置區 11"/>
          <p:cNvSpPr>
            <a:spLocks noGrp="1"/>
          </p:cNvSpPr>
          <p:nvPr>
            <p:ph idx="1"/>
          </p:nvPr>
        </p:nvSpPr>
        <p:spPr>
          <a:xfrm>
            <a:off x="323528" y="771550"/>
            <a:ext cx="8496944" cy="460648"/>
          </a:xfrm>
        </p:spPr>
        <p:txBody>
          <a:bodyPr/>
          <a:lstStyle/>
          <a:p>
            <a:r>
              <a:rPr lang="zh-TW" altLang="en-US" b="1" dirty="0"/>
              <a:t>機票收據摘要欄須載明出發地與目的地，不得以代號核銷</a:t>
            </a:r>
          </a:p>
        </p:txBody>
      </p:sp>
      <p:sp>
        <p:nvSpPr>
          <p:cNvPr id="3" name="內容版面配置區 2">
            <a:extLst>
              <a:ext uri="{FF2B5EF4-FFF2-40B4-BE49-F238E27FC236}">
                <a16:creationId xmlns:a16="http://schemas.microsoft.com/office/drawing/2014/main" id="{0DB754D7-2D4F-414C-9150-15E4613C0155}"/>
              </a:ext>
            </a:extLst>
          </p:cNvPr>
          <p:cNvSpPr>
            <a:spLocks noGrp="1"/>
          </p:cNvSpPr>
          <p:nvPr>
            <p:ph idx="10"/>
          </p:nvPr>
        </p:nvSpPr>
        <p:spPr/>
        <p:txBody>
          <a:bodyPr/>
          <a:lstStyle/>
          <a:p>
            <a:endParaRPr lang="zh-TW" altLang="en-US"/>
          </a:p>
        </p:txBody>
      </p:sp>
      <p:grpSp>
        <p:nvGrpSpPr>
          <p:cNvPr id="35" name="群組 34">
            <a:extLst>
              <a:ext uri="{FF2B5EF4-FFF2-40B4-BE49-F238E27FC236}">
                <a16:creationId xmlns:a16="http://schemas.microsoft.com/office/drawing/2014/main" id="{3AA2D86A-871B-4E43-99B8-2E73E7313936}"/>
              </a:ext>
            </a:extLst>
          </p:cNvPr>
          <p:cNvGrpSpPr/>
          <p:nvPr/>
        </p:nvGrpSpPr>
        <p:grpSpPr>
          <a:xfrm>
            <a:off x="1871700" y="1347614"/>
            <a:ext cx="5400600" cy="3070057"/>
            <a:chOff x="1871700" y="1715939"/>
            <a:chExt cx="5400600" cy="3070057"/>
          </a:xfrm>
        </p:grpSpPr>
        <p:pic>
          <p:nvPicPr>
            <p:cNvPr id="14" name="Picture 7" descr="5旅行業代收轉付收據"/>
            <p:cNvPicPr>
              <a:picLocks noChangeAspect="1" noChangeArrowheads="1"/>
            </p:cNvPicPr>
            <p:nvPr/>
          </p:nvPicPr>
          <p:blipFill>
            <a:blip r:embed="rId3" cstate="print"/>
            <a:srcRect t="9646"/>
            <a:stretch>
              <a:fillRect/>
            </a:stretch>
          </p:blipFill>
          <p:spPr bwMode="auto">
            <a:xfrm>
              <a:off x="1871700" y="1715939"/>
              <a:ext cx="5400600" cy="3070057"/>
            </a:xfrm>
            <a:prstGeom prst="rect">
              <a:avLst/>
            </a:prstGeom>
            <a:noFill/>
            <a:ln w="12700">
              <a:solidFill>
                <a:schemeClr val="tx1"/>
              </a:solidFill>
              <a:miter lim="800000"/>
              <a:headEnd/>
              <a:tailEnd/>
            </a:ln>
          </p:spPr>
        </p:pic>
        <p:grpSp>
          <p:nvGrpSpPr>
            <p:cNvPr id="15" name="群組 23"/>
            <p:cNvGrpSpPr/>
            <p:nvPr/>
          </p:nvGrpSpPr>
          <p:grpSpPr>
            <a:xfrm>
              <a:off x="1925706" y="1977586"/>
              <a:ext cx="4698522" cy="1418996"/>
              <a:chOff x="1115616" y="2708919"/>
              <a:chExt cx="6264696" cy="1952601"/>
            </a:xfrm>
          </p:grpSpPr>
          <p:sp>
            <p:nvSpPr>
              <p:cNvPr id="25" name="矩形 24"/>
              <p:cNvSpPr/>
              <p:nvPr/>
            </p:nvSpPr>
            <p:spPr>
              <a:xfrm>
                <a:off x="6084168" y="4221089"/>
                <a:ext cx="1296144" cy="440431"/>
              </a:xfrm>
              <a:prstGeom prst="rect">
                <a:avLst/>
              </a:prstGeom>
              <a:solidFill>
                <a:srgbClr val="F2F0F1"/>
              </a:solidFill>
              <a:ln>
                <a:noFill/>
              </a:ln>
              <a:effectLst>
                <a:glow>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nvGrpSpPr>
              <p:cNvPr id="17" name="群組 19"/>
              <p:cNvGrpSpPr/>
              <p:nvPr/>
            </p:nvGrpSpPr>
            <p:grpSpPr>
              <a:xfrm>
                <a:off x="1115616" y="3501008"/>
                <a:ext cx="1872208" cy="1152128"/>
                <a:chOff x="1115616" y="3501008"/>
                <a:chExt cx="1872208" cy="1152128"/>
              </a:xfrm>
            </p:grpSpPr>
            <p:sp>
              <p:nvSpPr>
                <p:cNvPr id="22" name="矩形 21"/>
                <p:cNvSpPr/>
                <p:nvPr/>
              </p:nvSpPr>
              <p:spPr>
                <a:xfrm>
                  <a:off x="1187624" y="4221089"/>
                  <a:ext cx="792088" cy="432047"/>
                </a:xfrm>
                <a:prstGeom prst="rect">
                  <a:avLst/>
                </a:prstGeom>
                <a:solidFill>
                  <a:srgbClr val="F0E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p>
              </p:txBody>
            </p:sp>
            <p:sp>
              <p:nvSpPr>
                <p:cNvPr id="23" name="橢圓 22"/>
                <p:cNvSpPr/>
                <p:nvPr/>
              </p:nvSpPr>
              <p:spPr>
                <a:xfrm>
                  <a:off x="1115616" y="3501008"/>
                  <a:ext cx="1872208" cy="11521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grpSp>
            <p:nvGrpSpPr>
              <p:cNvPr id="18" name="群組 22"/>
              <p:cNvGrpSpPr/>
              <p:nvPr/>
            </p:nvGrpSpPr>
            <p:grpSpPr>
              <a:xfrm>
                <a:off x="1547664" y="2708919"/>
                <a:ext cx="1575792" cy="564665"/>
                <a:chOff x="1547664" y="2708919"/>
                <a:chExt cx="1575792" cy="564665"/>
              </a:xfrm>
            </p:grpSpPr>
            <p:sp>
              <p:nvSpPr>
                <p:cNvPr id="19" name="矩形 18"/>
                <p:cNvSpPr/>
                <p:nvPr/>
              </p:nvSpPr>
              <p:spPr>
                <a:xfrm>
                  <a:off x="2843808" y="2764160"/>
                  <a:ext cx="279648"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矩形 19"/>
                <p:cNvSpPr/>
                <p:nvPr/>
              </p:nvSpPr>
              <p:spPr>
                <a:xfrm>
                  <a:off x="1547664" y="2708919"/>
                  <a:ext cx="1440160" cy="56466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050" dirty="0">
                      <a:solidFill>
                        <a:schemeClr val="tx1"/>
                      </a:solidFill>
                      <a:latin typeface="標楷體" pitchFamily="65" charset="-120"/>
                      <a:ea typeface="標楷體" pitchFamily="65" charset="-120"/>
                    </a:rPr>
                    <a:t>健行科技大學</a:t>
                  </a:r>
                  <a:endParaRPr lang="en-US" altLang="zh-TW" sz="1050" dirty="0">
                    <a:solidFill>
                      <a:schemeClr val="tx1"/>
                    </a:solidFill>
                    <a:latin typeface="標楷體" pitchFamily="65" charset="-120"/>
                    <a:ea typeface="標楷體" pitchFamily="65" charset="-120"/>
                  </a:endParaRPr>
                </a:p>
                <a:p>
                  <a:r>
                    <a:rPr lang="en-US" altLang="zh-TW" sz="1050" dirty="0">
                      <a:solidFill>
                        <a:schemeClr val="tx1"/>
                      </a:solidFill>
                      <a:latin typeface="標楷體" pitchFamily="65" charset="-120"/>
                      <a:ea typeface="標楷體" pitchFamily="65" charset="-120"/>
                    </a:rPr>
                    <a:t>45002806</a:t>
                  </a:r>
                  <a:endParaRPr lang="zh-TW" altLang="en-US" sz="1050" dirty="0">
                    <a:solidFill>
                      <a:schemeClr val="tx1"/>
                    </a:solidFill>
                    <a:latin typeface="標楷體" pitchFamily="65" charset="-120"/>
                    <a:ea typeface="標楷體" pitchFamily="65" charset="-120"/>
                  </a:endParaRPr>
                </a:p>
              </p:txBody>
            </p:sp>
          </p:grpSp>
        </p:gr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填單之注意事項</a:t>
            </a:r>
            <a:r>
              <a:rPr lang="en-US" altLang="zh-TW" sz="2800" dirty="0"/>
              <a:t>(</a:t>
            </a:r>
            <a:r>
              <a:rPr lang="zh-TW" altLang="en-US" sz="2800" dirty="0"/>
              <a:t>人支單</a:t>
            </a:r>
            <a:r>
              <a:rPr lang="en-US" altLang="zh-TW" sz="2800" dirty="0"/>
              <a:t>)</a:t>
            </a:r>
            <a:endParaRPr lang="zh-TW" altLang="en-US" sz="2800" dirty="0"/>
          </a:p>
        </p:txBody>
      </p:sp>
      <p:sp>
        <p:nvSpPr>
          <p:cNvPr id="3" name="內容版面配置區 2"/>
          <p:cNvSpPr>
            <a:spLocks noGrp="1"/>
          </p:cNvSpPr>
          <p:nvPr>
            <p:ph idx="1"/>
          </p:nvPr>
        </p:nvSpPr>
        <p:spPr>
          <a:xfrm>
            <a:off x="338157" y="771550"/>
            <a:ext cx="8496944" cy="460648"/>
          </a:xfrm>
        </p:spPr>
        <p:txBody>
          <a:bodyPr/>
          <a:lstStyle/>
          <a:p>
            <a:r>
              <a:rPr lang="zh-TW" altLang="en-US" b="1" dirty="0"/>
              <a:t>摘要欄需填寫詳細資料，如本單摘要應填入</a:t>
            </a:r>
            <a:r>
              <a:rPr lang="en-US" altLang="zh-TW" b="1" dirty="0"/>
              <a:t>『</a:t>
            </a:r>
            <a:r>
              <a:rPr lang="zh-TW" altLang="en-US" b="1" dirty="0">
                <a:solidFill>
                  <a:srgbClr val="FF0000"/>
                </a:solidFill>
              </a:rPr>
              <a:t>提升學生國際能力計畫</a:t>
            </a:r>
            <a:r>
              <a:rPr lang="en-US" altLang="zh-TW" b="1" dirty="0">
                <a:solidFill>
                  <a:srgbClr val="FF0000"/>
                </a:solidFill>
              </a:rPr>
              <a:t>-</a:t>
            </a:r>
            <a:r>
              <a:rPr lang="zh-TW" altLang="en-US" b="1" dirty="0">
                <a:solidFill>
                  <a:srgbClr val="FF0000"/>
                </a:solidFill>
              </a:rPr>
              <a:t>外聘講座鐘點費</a:t>
            </a:r>
            <a:r>
              <a:rPr lang="en-US" altLang="zh-TW" b="1" dirty="0"/>
              <a:t>』</a:t>
            </a:r>
            <a:r>
              <a:rPr lang="zh-TW" altLang="en-US" b="1" dirty="0"/>
              <a:t>。</a:t>
            </a:r>
          </a:p>
        </p:txBody>
      </p:sp>
      <p:sp>
        <p:nvSpPr>
          <p:cNvPr id="32" name="內容版面配置區 31">
            <a:extLst>
              <a:ext uri="{FF2B5EF4-FFF2-40B4-BE49-F238E27FC236}">
                <a16:creationId xmlns:a16="http://schemas.microsoft.com/office/drawing/2014/main" id="{A022C0D8-A243-4FE6-AC0F-817F859533AB}"/>
              </a:ext>
            </a:extLst>
          </p:cNvPr>
          <p:cNvSpPr>
            <a:spLocks noGrp="1"/>
          </p:cNvSpPr>
          <p:nvPr>
            <p:ph idx="10"/>
          </p:nvPr>
        </p:nvSpPr>
        <p:spPr/>
        <p:txBody>
          <a:bodyPr/>
          <a:lstStyle/>
          <a:p>
            <a:endParaRPr lang="zh-TW" altLang="en-US" dirty="0"/>
          </a:p>
        </p:txBody>
      </p:sp>
      <p:grpSp>
        <p:nvGrpSpPr>
          <p:cNvPr id="4" name="群組 3"/>
          <p:cNvGrpSpPr/>
          <p:nvPr/>
        </p:nvGrpSpPr>
        <p:grpSpPr>
          <a:xfrm>
            <a:off x="1907704" y="1509632"/>
            <a:ext cx="5454606" cy="2862318"/>
            <a:chOff x="1357290" y="2357430"/>
            <a:chExt cx="7272808" cy="4248472"/>
          </a:xfrm>
        </p:grpSpPr>
        <p:pic>
          <p:nvPicPr>
            <p:cNvPr id="5" name="圖片 4"/>
            <p:cNvPicPr/>
            <p:nvPr/>
          </p:nvPicPr>
          <p:blipFill>
            <a:blip r:embed="rId3" cstate="print"/>
            <a:srcRect l="1566" t="35974" r="46018" b="19700"/>
            <a:stretch>
              <a:fillRect/>
            </a:stretch>
          </p:blipFill>
          <p:spPr bwMode="auto">
            <a:xfrm>
              <a:off x="1357290" y="2357430"/>
              <a:ext cx="7272808" cy="4248472"/>
            </a:xfrm>
            <a:prstGeom prst="rect">
              <a:avLst/>
            </a:prstGeom>
            <a:noFill/>
            <a:ln w="12700">
              <a:solidFill>
                <a:schemeClr val="tx1"/>
              </a:solidFill>
              <a:miter lim="800000"/>
              <a:headEnd/>
              <a:tailEnd/>
            </a:ln>
          </p:spPr>
        </p:pic>
        <p:grpSp>
          <p:nvGrpSpPr>
            <p:cNvPr id="6" name="群組 13"/>
            <p:cNvGrpSpPr/>
            <p:nvPr/>
          </p:nvGrpSpPr>
          <p:grpSpPr>
            <a:xfrm>
              <a:off x="4500562" y="2714620"/>
              <a:ext cx="3506162" cy="3510152"/>
              <a:chOff x="4500562" y="2714620"/>
              <a:chExt cx="3506162" cy="3510152"/>
            </a:xfrm>
          </p:grpSpPr>
          <p:sp>
            <p:nvSpPr>
              <p:cNvPr id="7" name="矩形 6"/>
              <p:cNvSpPr/>
              <p:nvPr/>
            </p:nvSpPr>
            <p:spPr>
              <a:xfrm>
                <a:off x="5000628" y="2714620"/>
                <a:ext cx="720080" cy="214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chemeClr val="bg1"/>
                  </a:solidFill>
                </a:endParaRPr>
              </a:p>
            </p:txBody>
          </p:sp>
          <p:sp>
            <p:nvSpPr>
              <p:cNvPr id="8" name="橢圓 7"/>
              <p:cNvSpPr/>
              <p:nvPr/>
            </p:nvSpPr>
            <p:spPr>
              <a:xfrm>
                <a:off x="4500562" y="5000636"/>
                <a:ext cx="1296144" cy="12241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9" name="向左箭號 8"/>
              <p:cNvSpPr/>
              <p:nvPr/>
            </p:nvSpPr>
            <p:spPr>
              <a:xfrm rot="20457585">
                <a:off x="5746986" y="4931498"/>
                <a:ext cx="1400231" cy="430870"/>
              </a:xfrm>
              <a:prstGeom prst="leftArrow">
                <a:avLst>
                  <a:gd name="adj1" fmla="val 24038"/>
                  <a:gd name="adj2" fmla="val 47069"/>
                </a:avLst>
              </a:prstGeom>
              <a:solidFill>
                <a:schemeClr val="accent3">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TW" altLang="en-US" sz="900" b="1" dirty="0">
                  <a:ln w="10541" cmpd="sng">
                    <a:noFill/>
                    <a:prstDash val="solid"/>
                  </a:ln>
                  <a:solidFill>
                    <a:schemeClr val="accent5">
                      <a:lumMod val="25000"/>
                    </a:schemeClr>
                  </a:solidFill>
                  <a:latin typeface="標楷體" pitchFamily="65" charset="-120"/>
                  <a:ea typeface="標楷體" pitchFamily="65" charset="-120"/>
                </a:endParaRPr>
              </a:p>
            </p:txBody>
          </p:sp>
          <p:sp>
            <p:nvSpPr>
              <p:cNvPr id="10" name="矩形 9"/>
              <p:cNvSpPr/>
              <p:nvPr/>
            </p:nvSpPr>
            <p:spPr>
              <a:xfrm>
                <a:off x="4929190" y="3071810"/>
                <a:ext cx="785818" cy="214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chemeClr val="bg1"/>
                  </a:solidFill>
                </a:endParaRPr>
              </a:p>
            </p:txBody>
          </p:sp>
          <p:sp>
            <p:nvSpPr>
              <p:cNvPr id="11" name="矩形 10"/>
              <p:cNvSpPr/>
              <p:nvPr/>
            </p:nvSpPr>
            <p:spPr>
              <a:xfrm>
                <a:off x="7286644" y="3071810"/>
                <a:ext cx="720080" cy="2143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solidFill>
                    <a:schemeClr val="bg1"/>
                  </a:solidFill>
                </a:endParaRPr>
              </a:p>
            </p:txBody>
          </p:sp>
        </p:gr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填單之注意事項</a:t>
            </a:r>
            <a:r>
              <a:rPr lang="en-US" altLang="zh-TW" sz="2800" dirty="0"/>
              <a:t>(</a:t>
            </a:r>
            <a:r>
              <a:rPr lang="zh-TW" altLang="en-US" sz="2800" dirty="0"/>
              <a:t>雜支單</a:t>
            </a:r>
            <a:r>
              <a:rPr lang="en-US" altLang="zh-TW" sz="2800" dirty="0"/>
              <a:t>)</a:t>
            </a:r>
            <a:endParaRPr lang="zh-TW" altLang="en-US" sz="2800" dirty="0"/>
          </a:p>
        </p:txBody>
      </p:sp>
      <p:sp>
        <p:nvSpPr>
          <p:cNvPr id="3" name="內容版面配置區 2"/>
          <p:cNvSpPr>
            <a:spLocks noGrp="1"/>
          </p:cNvSpPr>
          <p:nvPr>
            <p:ph idx="1"/>
          </p:nvPr>
        </p:nvSpPr>
        <p:spPr>
          <a:xfrm>
            <a:off x="323528" y="771550"/>
            <a:ext cx="8496944" cy="460648"/>
          </a:xfrm>
        </p:spPr>
        <p:txBody>
          <a:bodyPr/>
          <a:lstStyle/>
          <a:p>
            <a:r>
              <a:rPr lang="zh-TW" altLang="en-US" b="1" dirty="0"/>
              <a:t>廠商名稱應填入實際之款付對象，發票日期應填入統一發票日期或收據日期。</a:t>
            </a:r>
          </a:p>
        </p:txBody>
      </p:sp>
      <p:sp>
        <p:nvSpPr>
          <p:cNvPr id="33" name="內容版面配置區 32">
            <a:extLst>
              <a:ext uri="{FF2B5EF4-FFF2-40B4-BE49-F238E27FC236}">
                <a16:creationId xmlns:a16="http://schemas.microsoft.com/office/drawing/2014/main" id="{52CD89A3-7FEB-4BBB-AE82-3D0239C8D9D0}"/>
              </a:ext>
            </a:extLst>
          </p:cNvPr>
          <p:cNvSpPr>
            <a:spLocks noGrp="1"/>
          </p:cNvSpPr>
          <p:nvPr>
            <p:ph idx="10"/>
          </p:nvPr>
        </p:nvSpPr>
        <p:spPr/>
        <p:txBody>
          <a:bodyPr/>
          <a:lstStyle/>
          <a:p>
            <a:endParaRPr lang="zh-TW" altLang="en-US" dirty="0"/>
          </a:p>
        </p:txBody>
      </p:sp>
      <p:grpSp>
        <p:nvGrpSpPr>
          <p:cNvPr id="14" name="群組 15"/>
          <p:cNvGrpSpPr/>
          <p:nvPr/>
        </p:nvGrpSpPr>
        <p:grpSpPr>
          <a:xfrm>
            <a:off x="1874015" y="1488924"/>
            <a:ext cx="5395970" cy="2756904"/>
            <a:chOff x="1187577" y="2188575"/>
            <a:chExt cx="7143800" cy="3929090"/>
          </a:xfrm>
        </p:grpSpPr>
        <p:pic>
          <p:nvPicPr>
            <p:cNvPr id="15" name="圖片 14"/>
            <p:cNvPicPr/>
            <p:nvPr/>
          </p:nvPicPr>
          <p:blipFill>
            <a:blip r:embed="rId3" cstate="print"/>
            <a:srcRect l="4550" t="30354" r="44073" b="29002"/>
            <a:stretch>
              <a:fillRect/>
            </a:stretch>
          </p:blipFill>
          <p:spPr bwMode="auto">
            <a:xfrm>
              <a:off x="1187577" y="2188575"/>
              <a:ext cx="7143800" cy="3929090"/>
            </a:xfrm>
            <a:prstGeom prst="rect">
              <a:avLst/>
            </a:prstGeom>
            <a:noFill/>
            <a:ln w="12700">
              <a:solidFill>
                <a:schemeClr val="tx1"/>
              </a:solidFill>
              <a:miter lim="800000"/>
              <a:headEnd/>
              <a:tailEnd/>
            </a:ln>
          </p:spPr>
        </p:pic>
        <p:sp>
          <p:nvSpPr>
            <p:cNvPr id="16" name="矩形 15"/>
            <p:cNvSpPr/>
            <p:nvPr/>
          </p:nvSpPr>
          <p:spPr>
            <a:xfrm>
              <a:off x="7143768" y="3071810"/>
              <a:ext cx="648072" cy="214314"/>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n>
                  <a:solidFill>
                    <a:schemeClr val="bg1"/>
                  </a:solidFill>
                </a:ln>
              </a:endParaRPr>
            </a:p>
          </p:txBody>
        </p:sp>
        <p:sp>
          <p:nvSpPr>
            <p:cNvPr id="17" name="矩形 16"/>
            <p:cNvSpPr/>
            <p:nvPr/>
          </p:nvSpPr>
          <p:spPr>
            <a:xfrm>
              <a:off x="5000628" y="2786058"/>
              <a:ext cx="642942" cy="50006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n>
                  <a:solidFill>
                    <a:schemeClr val="bg1"/>
                  </a:solidFill>
                </a:ln>
              </a:endParaRPr>
            </a:p>
          </p:txBody>
        </p:sp>
        <p:sp>
          <p:nvSpPr>
            <p:cNvPr id="18" name="矩形 17"/>
            <p:cNvSpPr/>
            <p:nvPr/>
          </p:nvSpPr>
          <p:spPr>
            <a:xfrm>
              <a:off x="2643174" y="3357562"/>
              <a:ext cx="1000132" cy="142876"/>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ln>
                  <a:solidFill>
                    <a:schemeClr val="bg1"/>
                  </a:solidFill>
                </a:ln>
              </a:endParaRPr>
            </a:p>
          </p:txBody>
        </p:sp>
      </p:grpSp>
      <p:sp>
        <p:nvSpPr>
          <p:cNvPr id="19" name="橢圓 18"/>
          <p:cNvSpPr/>
          <p:nvPr/>
        </p:nvSpPr>
        <p:spPr>
          <a:xfrm>
            <a:off x="4193959" y="3794153"/>
            <a:ext cx="1133153" cy="50525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sp>
        <p:nvSpPr>
          <p:cNvPr id="20" name="矩形 19"/>
          <p:cNvSpPr/>
          <p:nvPr/>
        </p:nvSpPr>
        <p:spPr>
          <a:xfrm>
            <a:off x="3692781" y="3990290"/>
            <a:ext cx="489512" cy="150377"/>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75"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丁大明</a:t>
            </a:r>
          </a:p>
        </p:txBody>
      </p:sp>
      <p:sp>
        <p:nvSpPr>
          <p:cNvPr id="21" name="橢圓 20"/>
          <p:cNvSpPr/>
          <p:nvPr/>
        </p:nvSpPr>
        <p:spPr>
          <a:xfrm>
            <a:off x="3480817" y="3945381"/>
            <a:ext cx="701476" cy="30315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pic>
        <p:nvPicPr>
          <p:cNvPr id="22" name="Picture 1"/>
          <p:cNvPicPr>
            <a:picLocks noChangeAspect="1" noChangeArrowheads="1"/>
          </p:cNvPicPr>
          <p:nvPr/>
        </p:nvPicPr>
        <p:blipFill>
          <a:blip r:embed="rId4" cstate="print"/>
          <a:srcRect/>
          <a:stretch>
            <a:fillRect/>
          </a:stretch>
        </p:blipFill>
        <p:spPr bwMode="auto">
          <a:xfrm>
            <a:off x="4085946" y="2139703"/>
            <a:ext cx="992852" cy="1604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填單之注意事項</a:t>
            </a:r>
            <a:r>
              <a:rPr lang="en-US" altLang="zh-TW" sz="2800" dirty="0"/>
              <a:t>(</a:t>
            </a:r>
            <a:r>
              <a:rPr lang="zh-TW" altLang="en-US" sz="2800" dirty="0"/>
              <a:t>領據</a:t>
            </a:r>
            <a:r>
              <a:rPr lang="en-US" altLang="zh-TW" sz="2800" dirty="0"/>
              <a:t>)</a:t>
            </a:r>
            <a:endParaRPr lang="zh-TW" altLang="en-US" sz="2800" dirty="0"/>
          </a:p>
        </p:txBody>
      </p:sp>
      <p:sp>
        <p:nvSpPr>
          <p:cNvPr id="3" name="內容版面配置區 2"/>
          <p:cNvSpPr>
            <a:spLocks noGrp="1"/>
          </p:cNvSpPr>
          <p:nvPr>
            <p:ph idx="1"/>
          </p:nvPr>
        </p:nvSpPr>
        <p:spPr>
          <a:xfrm>
            <a:off x="323528" y="843558"/>
            <a:ext cx="8496944" cy="460648"/>
          </a:xfrm>
        </p:spPr>
        <p:txBody>
          <a:bodyPr/>
          <a:lstStyle/>
          <a:p>
            <a:r>
              <a:rPr lang="zh-TW" altLang="en-US" b="1" dirty="0"/>
              <a:t>依規定本校撥款方式</a:t>
            </a:r>
            <a:r>
              <a:rPr lang="en-US" altLang="zh-TW" b="1" dirty="0"/>
              <a:t>:</a:t>
            </a:r>
            <a:r>
              <a:rPr lang="zh-TW" altLang="en-US" b="1" dirty="0"/>
              <a:t>校內人員、廠商及校外人士以匯款為主；若為校外人士請檢附存款帳戶影本，以利匯款。領據大寫金額請勿塗改，其餘可修改蓋章。</a:t>
            </a:r>
          </a:p>
        </p:txBody>
      </p:sp>
      <p:sp>
        <p:nvSpPr>
          <p:cNvPr id="32" name="內容版面配置區 31">
            <a:extLst>
              <a:ext uri="{FF2B5EF4-FFF2-40B4-BE49-F238E27FC236}">
                <a16:creationId xmlns:a16="http://schemas.microsoft.com/office/drawing/2014/main" id="{B05D2C7C-CE3D-4F60-9953-552060EBD223}"/>
              </a:ext>
            </a:extLst>
          </p:cNvPr>
          <p:cNvSpPr>
            <a:spLocks noGrp="1"/>
          </p:cNvSpPr>
          <p:nvPr>
            <p:ph idx="10"/>
          </p:nvPr>
        </p:nvSpPr>
        <p:spPr/>
        <p:txBody>
          <a:bodyPr/>
          <a:lstStyle/>
          <a:p>
            <a:endParaRPr lang="zh-TW" altLang="en-US" dirty="0"/>
          </a:p>
        </p:txBody>
      </p:sp>
      <p:grpSp>
        <p:nvGrpSpPr>
          <p:cNvPr id="4" name="群組 3"/>
          <p:cNvGrpSpPr/>
          <p:nvPr/>
        </p:nvGrpSpPr>
        <p:grpSpPr>
          <a:xfrm>
            <a:off x="1871700" y="1491630"/>
            <a:ext cx="5400600" cy="2795270"/>
            <a:chOff x="1214414" y="2133314"/>
            <a:chExt cx="6929486" cy="3357587"/>
          </a:xfrm>
        </p:grpSpPr>
        <p:grpSp>
          <p:nvGrpSpPr>
            <p:cNvPr id="5" name="群組 9"/>
            <p:cNvGrpSpPr/>
            <p:nvPr/>
          </p:nvGrpSpPr>
          <p:grpSpPr>
            <a:xfrm>
              <a:off x="1214414" y="2133314"/>
              <a:ext cx="6929486" cy="3357587"/>
              <a:chOff x="1214414" y="2133314"/>
              <a:chExt cx="6929486" cy="3357587"/>
            </a:xfrm>
          </p:grpSpPr>
          <p:pic>
            <p:nvPicPr>
              <p:cNvPr id="7" name="圖片 6"/>
              <p:cNvPicPr/>
              <p:nvPr/>
            </p:nvPicPr>
            <p:blipFill>
              <a:blip r:embed="rId3" cstate="print"/>
              <a:srcRect l="15363" t="26265" r="15413" b="9880"/>
              <a:stretch>
                <a:fillRect/>
              </a:stretch>
            </p:blipFill>
            <p:spPr bwMode="auto">
              <a:xfrm>
                <a:off x="1214414" y="2133314"/>
                <a:ext cx="6929486" cy="3357587"/>
              </a:xfrm>
              <a:prstGeom prst="rect">
                <a:avLst/>
              </a:prstGeom>
              <a:noFill/>
              <a:ln w="12700">
                <a:solidFill>
                  <a:schemeClr val="tx1"/>
                </a:solidFill>
                <a:miter lim="800000"/>
                <a:headEnd/>
                <a:tailEnd/>
              </a:ln>
            </p:spPr>
          </p:pic>
          <p:sp>
            <p:nvSpPr>
              <p:cNvPr id="8" name="向右箭號 7"/>
              <p:cNvSpPr/>
              <p:nvPr/>
            </p:nvSpPr>
            <p:spPr>
              <a:xfrm rot="20640779">
                <a:off x="2024167" y="3784257"/>
                <a:ext cx="2808313" cy="1228696"/>
              </a:xfrm>
              <a:prstGeom prst="rightArrow">
                <a:avLst/>
              </a:prstGeom>
              <a:solidFill>
                <a:schemeClr val="accent3">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875" b="1" dirty="0">
                    <a:solidFill>
                      <a:schemeClr val="tx1"/>
                    </a:solidFill>
                  </a:rPr>
                  <a:t>右列務必勾選</a:t>
                </a:r>
              </a:p>
            </p:txBody>
          </p:sp>
          <p:sp>
            <p:nvSpPr>
              <p:cNvPr id="9" name="橢圓 8"/>
              <p:cNvSpPr/>
              <p:nvPr/>
            </p:nvSpPr>
            <p:spPr>
              <a:xfrm>
                <a:off x="5072066" y="3643314"/>
                <a:ext cx="2500330" cy="6429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p>
            </p:txBody>
          </p:sp>
        </p:grpSp>
        <p:sp>
          <p:nvSpPr>
            <p:cNvPr id="6" name="矩形 5"/>
            <p:cNvSpPr/>
            <p:nvPr/>
          </p:nvSpPr>
          <p:spPr>
            <a:xfrm>
              <a:off x="3662832" y="2162057"/>
              <a:ext cx="1649401"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solidFill>
                    <a:schemeClr val="tx1"/>
                  </a:solidFill>
                  <a:latin typeface="標楷體" pitchFamily="65" charset="-120"/>
                  <a:ea typeface="標楷體" pitchFamily="65" charset="-120"/>
                </a:rPr>
                <a:t>健行科技大學</a:t>
              </a: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dirty="0"/>
              <a:t>    其他核銷之相關配合事項</a:t>
            </a:r>
          </a:p>
        </p:txBody>
      </p:sp>
      <p:sp>
        <p:nvSpPr>
          <p:cNvPr id="3" name="內容版面配置區 2"/>
          <p:cNvSpPr>
            <a:spLocks noGrp="1"/>
          </p:cNvSpPr>
          <p:nvPr>
            <p:ph idx="1"/>
          </p:nvPr>
        </p:nvSpPr>
        <p:spPr>
          <a:xfrm>
            <a:off x="323528" y="771550"/>
            <a:ext cx="8496944" cy="460648"/>
          </a:xfrm>
        </p:spPr>
        <p:txBody>
          <a:bodyPr/>
          <a:lstStyle/>
          <a:p>
            <a:r>
              <a:rPr lang="zh-TW" altLang="en-US" b="1" dirty="0"/>
              <a:t>依採購法規定檢附報價單，須檢附實際採購廠商之報價單</a:t>
            </a:r>
          </a:p>
        </p:txBody>
      </p:sp>
      <p:sp>
        <p:nvSpPr>
          <p:cNvPr id="31" name="內容版面配置區 30">
            <a:extLst>
              <a:ext uri="{FF2B5EF4-FFF2-40B4-BE49-F238E27FC236}">
                <a16:creationId xmlns:a16="http://schemas.microsoft.com/office/drawing/2014/main" id="{949723D5-7BAB-47B7-9B48-0FA19FFEB8CE}"/>
              </a:ext>
            </a:extLst>
          </p:cNvPr>
          <p:cNvSpPr>
            <a:spLocks noGrp="1"/>
          </p:cNvSpPr>
          <p:nvPr>
            <p:ph idx="10"/>
          </p:nvPr>
        </p:nvSpPr>
        <p:spPr/>
        <p:txBody>
          <a:bodyPr/>
          <a:lstStyle/>
          <a:p>
            <a:endParaRPr lang="zh-TW" altLang="en-US" dirty="0"/>
          </a:p>
        </p:txBody>
      </p:sp>
      <p:graphicFrame>
        <p:nvGraphicFramePr>
          <p:cNvPr id="4" name="表格 3"/>
          <p:cNvGraphicFramePr>
            <a:graphicFrameLocks noGrp="1"/>
          </p:cNvGraphicFramePr>
          <p:nvPr>
            <p:extLst>
              <p:ext uri="{D42A27DB-BD31-4B8C-83A1-F6EECF244321}">
                <p14:modId xmlns:p14="http://schemas.microsoft.com/office/powerpoint/2010/main" val="2436292660"/>
              </p:ext>
            </p:extLst>
          </p:nvPr>
        </p:nvGraphicFramePr>
        <p:xfrm>
          <a:off x="2195736" y="1695983"/>
          <a:ext cx="5508612" cy="1955887"/>
        </p:xfrm>
        <a:graphic>
          <a:graphicData uri="http://schemas.openxmlformats.org/drawingml/2006/table">
            <a:tbl>
              <a:tblPr firstRow="1" bandRow="1">
                <a:solidFill>
                  <a:srgbClr val="336699"/>
                </a:solidFill>
                <a:tableStyleId>{638B1855-1B75-4FBE-930C-398BA8C253C6}</a:tableStyleId>
              </a:tblPr>
              <a:tblGrid>
                <a:gridCol w="2754306">
                  <a:extLst>
                    <a:ext uri="{9D8B030D-6E8A-4147-A177-3AD203B41FA5}">
                      <a16:colId xmlns:a16="http://schemas.microsoft.com/office/drawing/2014/main" val="20000"/>
                    </a:ext>
                  </a:extLst>
                </a:gridCol>
                <a:gridCol w="2754306">
                  <a:extLst>
                    <a:ext uri="{9D8B030D-6E8A-4147-A177-3AD203B41FA5}">
                      <a16:colId xmlns:a16="http://schemas.microsoft.com/office/drawing/2014/main" val="20001"/>
                    </a:ext>
                  </a:extLst>
                </a:gridCol>
              </a:tblGrid>
              <a:tr h="488611">
                <a:tc>
                  <a:txBody>
                    <a:bodyPr/>
                    <a:lstStyle/>
                    <a:p>
                      <a:pPr algn="ctr"/>
                      <a:r>
                        <a:rPr kumimoji="0" lang="zh-TW" altLang="zh-TW" sz="1500" kern="1200" dirty="0"/>
                        <a:t>交 易 金 額</a:t>
                      </a:r>
                      <a:endParaRPr lang="zh-TW" altLang="en-US" sz="1500" b="1" dirty="0">
                        <a:latin typeface="+mj-ea"/>
                        <a:ea typeface="+mj-ea"/>
                      </a:endParaRPr>
                    </a:p>
                  </a:txBody>
                  <a:tcPr marL="68580" marR="68580" marT="34290" marB="34290" anchor="ctr">
                    <a:lnR w="3175" cap="flat" cmpd="sng" algn="ctr">
                      <a:solidFill>
                        <a:schemeClr val="bg1"/>
                      </a:solidFill>
                      <a:prstDash val="solid"/>
                      <a:round/>
                      <a:headEnd type="none" w="med" len="med"/>
                      <a:tailEnd type="none" w="med" len="med"/>
                    </a:lnR>
                  </a:tcPr>
                </a:tc>
                <a:tc>
                  <a:txBody>
                    <a:bodyPr/>
                    <a:lstStyle/>
                    <a:p>
                      <a:pPr algn="ctr"/>
                      <a:r>
                        <a:rPr kumimoji="0" lang="zh-TW" altLang="zh-TW" sz="1500" kern="1200" dirty="0"/>
                        <a:t>需附上廠商</a:t>
                      </a:r>
                      <a:r>
                        <a:rPr kumimoji="0" lang="zh-TW" altLang="en-US" sz="1500" kern="1200" dirty="0"/>
                        <a:t>報</a:t>
                      </a:r>
                      <a:r>
                        <a:rPr kumimoji="0" lang="zh-TW" altLang="zh-TW" sz="1500" kern="1200" dirty="0"/>
                        <a:t>價單</a:t>
                      </a:r>
                      <a:endParaRPr lang="zh-TW" altLang="en-US" sz="1500" b="1" dirty="0">
                        <a:latin typeface="+mj-ea"/>
                        <a:ea typeface="+mj-ea"/>
                      </a:endParaRPr>
                    </a:p>
                  </a:txBody>
                  <a:tcPr marL="68580" marR="68580" marT="34290" marB="34290" anchor="ctr">
                    <a:lnL w="31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12515">
                <a:tc>
                  <a:txBody>
                    <a:bodyPr/>
                    <a:lstStyle/>
                    <a:p>
                      <a:pPr algn="ctr"/>
                      <a:r>
                        <a:rPr kumimoji="0" lang="en-US" altLang="zh-TW" sz="1500" kern="1200" dirty="0"/>
                        <a:t>5</a:t>
                      </a:r>
                      <a:r>
                        <a:rPr kumimoji="0" lang="zh-TW" altLang="en-US" sz="1500" kern="1200" dirty="0"/>
                        <a:t>仟</a:t>
                      </a:r>
                      <a:r>
                        <a:rPr kumimoji="0" lang="zh-TW" altLang="zh-TW" sz="1500" kern="1200" dirty="0"/>
                        <a:t>元</a:t>
                      </a:r>
                      <a:r>
                        <a:rPr kumimoji="0" lang="en-US" altLang="zh-TW" sz="1500" kern="1200" dirty="0"/>
                        <a:t>(</a:t>
                      </a:r>
                      <a:r>
                        <a:rPr kumimoji="0" lang="zh-TW" altLang="zh-TW" sz="1500" kern="1200" dirty="0"/>
                        <a:t>含</a:t>
                      </a:r>
                      <a:r>
                        <a:rPr kumimoji="0" lang="en-US" altLang="zh-TW" sz="1500" kern="1200" dirty="0"/>
                        <a:t>)</a:t>
                      </a:r>
                      <a:r>
                        <a:rPr kumimoji="0" lang="zh-TW" altLang="zh-TW" sz="1500" kern="1200" dirty="0"/>
                        <a:t>以下</a:t>
                      </a:r>
                      <a:endParaRPr lang="zh-TW" altLang="en-US" sz="1500" b="1" dirty="0">
                        <a:latin typeface="+mj-ea"/>
                        <a:ea typeface="+mj-ea"/>
                      </a:endParaRPr>
                    </a:p>
                  </a:txBody>
                  <a:tcPr marL="68580" marR="68580" marT="34290" marB="34290" anchor="ctr">
                    <a:lnR w="3175" cap="flat" cmpd="sng" algn="ctr">
                      <a:solidFill>
                        <a:schemeClr val="bg1"/>
                      </a:solidFill>
                      <a:prstDash val="solid"/>
                      <a:round/>
                      <a:headEnd type="none" w="med" len="med"/>
                      <a:tailEnd type="none" w="med" len="med"/>
                    </a:lnR>
                    <a:lnB w="3175" cap="flat" cmpd="sng" algn="ctr">
                      <a:solidFill>
                        <a:schemeClr val="bg1"/>
                      </a:solidFill>
                      <a:prstDash val="solid"/>
                      <a:round/>
                      <a:headEnd type="none" w="med" len="med"/>
                      <a:tailEnd type="none" w="med" len="med"/>
                    </a:lnB>
                  </a:tcPr>
                </a:tc>
                <a:tc>
                  <a:txBody>
                    <a:bodyPr/>
                    <a:lstStyle/>
                    <a:p>
                      <a:pPr algn="ctr"/>
                      <a:r>
                        <a:rPr lang="zh-TW" altLang="en-US" sz="1500" dirty="0"/>
                        <a:t>得免附</a:t>
                      </a:r>
                      <a:endParaRPr lang="zh-TW" altLang="en-US" sz="1500" b="1" dirty="0">
                        <a:latin typeface="+mj-ea"/>
                        <a:ea typeface="+mj-ea"/>
                      </a:endParaRPr>
                    </a:p>
                  </a:txBody>
                  <a:tcPr marL="68580" marR="68580" marT="34290" marB="34290" anchor="ctr">
                    <a:lnL w="3175" cap="flat" cmpd="sng" algn="ctr">
                      <a:solidFill>
                        <a:schemeClr val="bg1"/>
                      </a:solidFill>
                      <a:prstDash val="solid"/>
                      <a:round/>
                      <a:headEnd type="none" w="med" len="med"/>
                      <a:tailEnd type="none" w="med" len="med"/>
                    </a:lnL>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12515">
                <a:tc>
                  <a:txBody>
                    <a:bodyPr/>
                    <a:lstStyle/>
                    <a:p>
                      <a:pPr algn="ctr"/>
                      <a:r>
                        <a:rPr kumimoji="0" lang="en-US" altLang="zh-TW" sz="1500" kern="1200" dirty="0"/>
                        <a:t>5</a:t>
                      </a:r>
                      <a:r>
                        <a:rPr kumimoji="0" lang="zh-TW" altLang="en-US" sz="1500" kern="1200" dirty="0"/>
                        <a:t>仟</a:t>
                      </a:r>
                      <a:r>
                        <a:rPr kumimoji="0" lang="zh-TW" altLang="zh-TW" sz="1500" kern="1200" dirty="0"/>
                        <a:t>元以上</a:t>
                      </a:r>
                      <a:r>
                        <a:rPr kumimoji="0" lang="en-US" altLang="zh-TW" sz="1500" kern="1200" dirty="0"/>
                        <a:t>~</a:t>
                      </a:r>
                      <a:r>
                        <a:rPr kumimoji="0" lang="en-US" altLang="zh-TW" sz="1500" kern="1200" dirty="0">
                          <a:solidFill>
                            <a:srgbClr val="FF0000"/>
                          </a:solidFill>
                        </a:rPr>
                        <a:t>15</a:t>
                      </a:r>
                      <a:r>
                        <a:rPr kumimoji="0" lang="zh-TW" altLang="zh-TW" sz="1500" kern="1200" dirty="0"/>
                        <a:t>萬元</a:t>
                      </a:r>
                      <a:r>
                        <a:rPr kumimoji="0" lang="en-US" altLang="zh-TW" sz="1500" kern="1200" dirty="0"/>
                        <a:t>(</a:t>
                      </a:r>
                      <a:r>
                        <a:rPr kumimoji="0" lang="zh-TW" altLang="en-US" sz="1500" kern="1200" dirty="0"/>
                        <a:t>不含</a:t>
                      </a:r>
                      <a:r>
                        <a:rPr kumimoji="0" lang="en-US" altLang="zh-TW" sz="1500" kern="1200" dirty="0"/>
                        <a:t>)</a:t>
                      </a:r>
                      <a:r>
                        <a:rPr kumimoji="0" lang="zh-TW" altLang="en-US" sz="1500" kern="1200" dirty="0"/>
                        <a:t>以下</a:t>
                      </a:r>
                      <a:endParaRPr lang="zh-TW" altLang="en-US" sz="1500" b="1" dirty="0">
                        <a:latin typeface="+mj-ea"/>
                        <a:ea typeface="+mj-ea"/>
                      </a:endParaRPr>
                    </a:p>
                  </a:txBody>
                  <a:tcPr marL="68580" marR="68580" marT="34290" marB="3429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kumimoji="0" lang="zh-TW" altLang="en-US" sz="1500" kern="1200" dirty="0"/>
                        <a:t>乙</a:t>
                      </a:r>
                      <a:r>
                        <a:rPr kumimoji="0" lang="zh-TW" altLang="zh-TW" sz="1500" kern="1200" dirty="0"/>
                        <a:t>家</a:t>
                      </a:r>
                      <a:endParaRPr lang="zh-TW" altLang="en-US" sz="1500" b="1" dirty="0">
                        <a:latin typeface="+mj-ea"/>
                        <a:ea typeface="+mj-ea"/>
                      </a:endParaRPr>
                    </a:p>
                  </a:txBody>
                  <a:tcPr marL="68580" marR="68580" marT="34290" marB="34290"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42246">
                <a:tc>
                  <a:txBody>
                    <a:bodyPr/>
                    <a:lstStyle/>
                    <a:p>
                      <a:pPr algn="ctr"/>
                      <a:r>
                        <a:rPr kumimoji="0" lang="en-US" altLang="zh-TW" sz="1500" kern="1200" dirty="0">
                          <a:solidFill>
                            <a:srgbClr val="FF0000"/>
                          </a:solidFill>
                        </a:rPr>
                        <a:t>15</a:t>
                      </a:r>
                      <a:r>
                        <a:rPr kumimoji="0" lang="zh-TW" altLang="zh-TW" sz="1500" kern="1200" dirty="0"/>
                        <a:t>萬元</a:t>
                      </a:r>
                      <a:r>
                        <a:rPr kumimoji="0" lang="en-US" altLang="zh-TW" sz="1500" kern="1200" dirty="0"/>
                        <a:t>(</a:t>
                      </a:r>
                      <a:r>
                        <a:rPr kumimoji="0" lang="zh-TW" altLang="en-US" sz="1500" kern="1200" dirty="0"/>
                        <a:t>含</a:t>
                      </a:r>
                      <a:r>
                        <a:rPr kumimoji="0" lang="en-US" altLang="zh-TW" sz="1500" kern="1200" dirty="0"/>
                        <a:t>)</a:t>
                      </a:r>
                      <a:r>
                        <a:rPr kumimoji="0" lang="zh-TW" altLang="zh-TW" sz="1500" kern="1200" dirty="0"/>
                        <a:t>以上</a:t>
                      </a:r>
                      <a:endParaRPr lang="zh-TW" altLang="en-US" sz="1500" b="1" dirty="0">
                        <a:latin typeface="+mj-ea"/>
                        <a:ea typeface="+mj-ea"/>
                      </a:endParaRPr>
                    </a:p>
                  </a:txBody>
                  <a:tcPr marL="68580" marR="68580" marT="34290" marB="34290" anchor="ctr">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tcPr>
                </a:tc>
                <a:tc>
                  <a:txBody>
                    <a:bodyPr/>
                    <a:lstStyle/>
                    <a:p>
                      <a:pPr algn="ctr"/>
                      <a:r>
                        <a:rPr lang="zh-TW" altLang="en-US" sz="1500" dirty="0"/>
                        <a:t>共同供應契約或</a:t>
                      </a:r>
                      <a:endParaRPr lang="en-US" altLang="zh-TW" sz="1500" dirty="0"/>
                    </a:p>
                    <a:p>
                      <a:pPr algn="ctr"/>
                      <a:r>
                        <a:rPr lang="zh-TW" altLang="en-US" sz="1500" dirty="0"/>
                        <a:t>公開招標</a:t>
                      </a:r>
                      <a:endParaRPr lang="zh-TW" altLang="en-US" sz="1500" b="1" dirty="0">
                        <a:latin typeface="+mj-ea"/>
                        <a:ea typeface="+mj-ea"/>
                      </a:endParaRPr>
                    </a:p>
                  </a:txBody>
                  <a:tcPr marL="68580" marR="68580" marT="34290" marB="34290" anchor="ctr">
                    <a:lnL w="3175" cap="flat" cmpd="sng" algn="ctr">
                      <a:solidFill>
                        <a:schemeClr val="bg1"/>
                      </a:solidFill>
                      <a:prstDash val="solid"/>
                      <a:round/>
                      <a:headEnd type="none" w="med" len="med"/>
                      <a:tailEnd type="none" w="med" len="med"/>
                    </a:lnL>
                    <a:lnT w="31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A43418-968A-4ACC-A637-754BB73975D9}"/>
              </a:ext>
            </a:extLst>
          </p:cNvPr>
          <p:cNvSpPr>
            <a:spLocks noGrp="1"/>
          </p:cNvSpPr>
          <p:nvPr>
            <p:ph type="title"/>
          </p:nvPr>
        </p:nvSpPr>
        <p:spPr/>
        <p:txBody>
          <a:bodyPr/>
          <a:lstStyle/>
          <a:p>
            <a:r>
              <a:rPr lang="en-US" altLang="zh-TW" dirty="0"/>
              <a:t>    </a:t>
            </a:r>
            <a:r>
              <a:rPr lang="zh-TW" altLang="zh-TW" dirty="0"/>
              <a:t>經常門與資本門之劃分原則</a:t>
            </a:r>
            <a:endParaRPr lang="zh-TW" altLang="en-US" dirty="0"/>
          </a:p>
        </p:txBody>
      </p:sp>
      <p:sp>
        <p:nvSpPr>
          <p:cNvPr id="3" name="內容版面配置區 2">
            <a:extLst>
              <a:ext uri="{FF2B5EF4-FFF2-40B4-BE49-F238E27FC236}">
                <a16:creationId xmlns:a16="http://schemas.microsoft.com/office/drawing/2014/main" id="{C796BBF0-1F75-423E-AE11-3B3B80199BE7}"/>
              </a:ext>
            </a:extLst>
          </p:cNvPr>
          <p:cNvSpPr>
            <a:spLocks noGrp="1"/>
          </p:cNvSpPr>
          <p:nvPr>
            <p:ph idx="1"/>
          </p:nvPr>
        </p:nvSpPr>
        <p:spPr>
          <a:xfrm>
            <a:off x="251520" y="1143648"/>
            <a:ext cx="8496944" cy="460648"/>
          </a:xfrm>
        </p:spPr>
        <p:txBody>
          <a:bodyPr/>
          <a:lstStyle/>
          <a:p>
            <a:pPr marL="285750" indent="-285750">
              <a:buFont typeface="Wingdings" panose="05000000000000000000" pitchFamily="2" charset="2"/>
              <a:buChar char="Ø"/>
            </a:pPr>
            <a:r>
              <a:rPr lang="zh-TW" altLang="zh-TW" dirty="0"/>
              <a:t>購置固定資產</a:t>
            </a:r>
            <a:r>
              <a:rPr lang="zh-TW" altLang="en-US" dirty="0"/>
              <a:t>：</a:t>
            </a:r>
            <a:r>
              <a:rPr lang="zh-TW" altLang="en-US" dirty="0">
                <a:solidFill>
                  <a:srgbClr val="FF0000"/>
                </a:solidFill>
              </a:rPr>
              <a:t>原編列購置耐用年限二年以上且金額新臺幣一萬元以上之資本門項目</a:t>
            </a:r>
            <a:r>
              <a:rPr lang="zh-TW" altLang="en-US" dirty="0"/>
              <a:t>，如</a:t>
            </a:r>
            <a:r>
              <a:rPr lang="zh-TW" altLang="en-US" dirty="0">
                <a:solidFill>
                  <a:srgbClr val="FF0000"/>
                </a:solidFill>
              </a:rPr>
              <a:t>實際執行支出未達一萬元者，仍視為資本門經費。</a:t>
            </a:r>
            <a:r>
              <a:rPr lang="zh-TW" altLang="en-US" dirty="0"/>
              <a:t>以「該設備屬於需要</a:t>
            </a:r>
            <a:r>
              <a:rPr lang="zh-TW" altLang="en-US" dirty="0">
                <a:solidFill>
                  <a:srgbClr val="FF0000"/>
                </a:solidFill>
              </a:rPr>
              <a:t>整組搭配才能使用者</a:t>
            </a:r>
            <a:r>
              <a:rPr lang="zh-TW" altLang="en-US" dirty="0"/>
              <a:t>，始得合計算成一件財產或物品」為認定原則。</a:t>
            </a:r>
            <a:endParaRPr lang="en-US" altLang="zh-TW" dirty="0"/>
          </a:p>
          <a:p>
            <a:pPr marL="285750" indent="-285750">
              <a:buFont typeface="Wingdings" panose="05000000000000000000" pitchFamily="2" charset="2"/>
              <a:buChar char="Ø"/>
            </a:pPr>
            <a:r>
              <a:rPr lang="zh-TW" altLang="en-US" dirty="0">
                <a:solidFill>
                  <a:schemeClr val="tx1"/>
                </a:solidFill>
              </a:rPr>
              <a:t>經常門支出：</a:t>
            </a:r>
            <a:r>
              <a:rPr lang="zh-TW" altLang="zh-TW" dirty="0">
                <a:solidFill>
                  <a:srgbClr val="FF0000"/>
                </a:solidFill>
              </a:rPr>
              <a:t>耐用年限不及二年</a:t>
            </a:r>
            <a:r>
              <a:rPr lang="zh-TW" altLang="zh-TW" dirty="0"/>
              <a:t>，或其</a:t>
            </a:r>
            <a:r>
              <a:rPr lang="zh-TW" altLang="zh-TW" dirty="0">
                <a:solidFill>
                  <a:srgbClr val="FF0000"/>
                </a:solidFill>
              </a:rPr>
              <a:t>耐用年限超過二年</a:t>
            </a:r>
            <a:r>
              <a:rPr lang="zh-TW" altLang="zh-TW" dirty="0"/>
              <a:t>，</a:t>
            </a:r>
            <a:r>
              <a:rPr lang="zh-TW" altLang="zh-TW" dirty="0">
                <a:solidFill>
                  <a:srgbClr val="FF0000"/>
                </a:solidFill>
              </a:rPr>
              <a:t>而支出金額</a:t>
            </a:r>
            <a:r>
              <a:rPr lang="zh-TW" altLang="en-US" dirty="0">
                <a:solidFill>
                  <a:srgbClr val="FF0000"/>
                </a:solidFill>
              </a:rPr>
              <a:t>單價</a:t>
            </a:r>
            <a:r>
              <a:rPr lang="zh-TW" altLang="zh-TW" dirty="0">
                <a:solidFill>
                  <a:srgbClr val="FF0000"/>
                </a:solidFill>
              </a:rPr>
              <a:t>不超過新臺幣一萬元者，得以其成本列為經常門支出</a:t>
            </a:r>
            <a:r>
              <a:rPr lang="zh-TW" altLang="zh-TW" dirty="0"/>
              <a:t>。</a:t>
            </a:r>
            <a:endParaRPr lang="zh-TW" altLang="en-US" dirty="0"/>
          </a:p>
        </p:txBody>
      </p:sp>
      <p:grpSp>
        <p:nvGrpSpPr>
          <p:cNvPr id="13" name="群組 12">
            <a:extLst>
              <a:ext uri="{FF2B5EF4-FFF2-40B4-BE49-F238E27FC236}">
                <a16:creationId xmlns:a16="http://schemas.microsoft.com/office/drawing/2014/main" id="{4200BC7A-B9EC-48FD-B059-D49847A5A76A}"/>
              </a:ext>
            </a:extLst>
          </p:cNvPr>
          <p:cNvGrpSpPr/>
          <p:nvPr/>
        </p:nvGrpSpPr>
        <p:grpSpPr>
          <a:xfrm>
            <a:off x="4565509" y="1863478"/>
            <a:ext cx="3730422" cy="2652488"/>
            <a:chOff x="4565509" y="2079502"/>
            <a:chExt cx="3511779" cy="2436464"/>
          </a:xfrm>
        </p:grpSpPr>
        <p:pic>
          <p:nvPicPr>
            <p:cNvPr id="8" name="圖片 7">
              <a:extLst>
                <a:ext uri="{FF2B5EF4-FFF2-40B4-BE49-F238E27FC236}">
                  <a16:creationId xmlns:a16="http://schemas.microsoft.com/office/drawing/2014/main" id="{52A09D58-14E5-408E-85D7-4C192758CA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664" b="42300"/>
            <a:stretch/>
          </p:blipFill>
          <p:spPr>
            <a:xfrm>
              <a:off x="4565509" y="2079502"/>
              <a:ext cx="3511779" cy="2436464"/>
            </a:xfrm>
            <a:prstGeom prst="rect">
              <a:avLst/>
            </a:prstGeom>
          </p:spPr>
        </p:pic>
        <p:sp>
          <p:nvSpPr>
            <p:cNvPr id="12" name="矩形 11">
              <a:extLst>
                <a:ext uri="{FF2B5EF4-FFF2-40B4-BE49-F238E27FC236}">
                  <a16:creationId xmlns:a16="http://schemas.microsoft.com/office/drawing/2014/main" id="{F0849347-C99B-40A9-807E-ED71F695DEC9}"/>
                </a:ext>
              </a:extLst>
            </p:cNvPr>
            <p:cNvSpPr/>
            <p:nvPr/>
          </p:nvSpPr>
          <p:spPr>
            <a:xfrm>
              <a:off x="4935113" y="2682775"/>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pic>
        <p:nvPicPr>
          <p:cNvPr id="6" name="內容版面配置區 5">
            <a:extLst>
              <a:ext uri="{FF2B5EF4-FFF2-40B4-BE49-F238E27FC236}">
                <a16:creationId xmlns:a16="http://schemas.microsoft.com/office/drawing/2014/main" id="{E15A4DFC-48DB-45C2-B2BA-FC3F91D0C4CB}"/>
              </a:ext>
            </a:extLst>
          </p:cNvPr>
          <p:cNvPicPr>
            <a:picLocks noGrp="1" noChangeAspect="1"/>
          </p:cNvPicPr>
          <p:nvPr>
            <p:ph idx="10"/>
          </p:nvPr>
        </p:nvPicPr>
        <p:blipFill rotWithShape="1">
          <a:blip r:embed="rId4" cstate="print">
            <a:extLst>
              <a:ext uri="{28A0092B-C50C-407E-A947-70E740481C1C}">
                <a14:useLocalDpi xmlns:a14="http://schemas.microsoft.com/office/drawing/2010/main" val="0"/>
              </a:ext>
            </a:extLst>
          </a:blip>
          <a:srcRect t="9810" b="41076"/>
          <a:stretch/>
        </p:blipFill>
        <p:spPr>
          <a:xfrm>
            <a:off x="683568" y="2243061"/>
            <a:ext cx="3730422" cy="2592288"/>
          </a:xfrm>
        </p:spPr>
      </p:pic>
      <p:sp>
        <p:nvSpPr>
          <p:cNvPr id="11" name="矩形 10">
            <a:extLst>
              <a:ext uri="{FF2B5EF4-FFF2-40B4-BE49-F238E27FC236}">
                <a16:creationId xmlns:a16="http://schemas.microsoft.com/office/drawing/2014/main" id="{E8CF6E6D-037A-4C41-A7C1-C3B74A976CDE}"/>
              </a:ext>
            </a:extLst>
          </p:cNvPr>
          <p:cNvSpPr/>
          <p:nvPr/>
        </p:nvSpPr>
        <p:spPr>
          <a:xfrm>
            <a:off x="1115616" y="2931790"/>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81522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00F5B7DE-4D46-4655-9CB7-33C36F2888DA}"/>
              </a:ext>
            </a:extLst>
          </p:cNvPr>
          <p:cNvSpPr>
            <a:spLocks noGrp="1"/>
          </p:cNvSpPr>
          <p:nvPr>
            <p:ph type="title"/>
          </p:nvPr>
        </p:nvSpPr>
        <p:spPr/>
        <p:txBody>
          <a:bodyPr/>
          <a:lstStyle/>
          <a:p>
            <a:r>
              <a:rPr lang="zh-TW" altLang="en-US" sz="2800" dirty="0"/>
              <a:t>大專校院高等教育深耕計畫經費使用原則</a:t>
            </a:r>
          </a:p>
        </p:txBody>
      </p:sp>
      <p:sp>
        <p:nvSpPr>
          <p:cNvPr id="4" name="內容版面配置區 3">
            <a:extLst>
              <a:ext uri="{FF2B5EF4-FFF2-40B4-BE49-F238E27FC236}">
                <a16:creationId xmlns:a16="http://schemas.microsoft.com/office/drawing/2014/main" id="{024091B0-1621-4431-8600-2DB1224C286E}"/>
              </a:ext>
            </a:extLst>
          </p:cNvPr>
          <p:cNvSpPr>
            <a:spLocks noGrp="1"/>
          </p:cNvSpPr>
          <p:nvPr>
            <p:ph idx="1"/>
          </p:nvPr>
        </p:nvSpPr>
        <p:spPr/>
        <p:txBody>
          <a:bodyPr/>
          <a:lstStyle/>
          <a:p>
            <a:r>
              <a:rPr lang="zh-TW" altLang="en-US" b="1" dirty="0"/>
              <a:t>本計畫經費不得支用於下列項目：</a:t>
            </a:r>
          </a:p>
        </p:txBody>
      </p:sp>
      <p:sp>
        <p:nvSpPr>
          <p:cNvPr id="5" name="內容版面配置區 4">
            <a:extLst>
              <a:ext uri="{FF2B5EF4-FFF2-40B4-BE49-F238E27FC236}">
                <a16:creationId xmlns:a16="http://schemas.microsoft.com/office/drawing/2014/main" id="{4A6D1976-2DCD-460B-9D84-1D7D80D5E02A}"/>
              </a:ext>
            </a:extLst>
          </p:cNvPr>
          <p:cNvSpPr>
            <a:spLocks noGrp="1"/>
          </p:cNvSpPr>
          <p:nvPr>
            <p:ph idx="10"/>
          </p:nvPr>
        </p:nvSpPr>
        <p:spPr/>
        <p:txBody>
          <a:bodyPr/>
          <a:lstStyle/>
          <a:p>
            <a:pPr algn="dist"/>
            <a:r>
              <a:rPr lang="en-US" altLang="zh-TW" sz="1600" dirty="0"/>
              <a:t>1.</a:t>
            </a:r>
            <a:r>
              <a:rPr lang="zh-TW" altLang="en-US" sz="1600" dirty="0"/>
              <a:t>經常性維運性質之修繕經費、新建校舍工程建築、建築貸款利息補助 </a:t>
            </a:r>
            <a:endParaRPr lang="en-US" altLang="zh-TW" sz="1600" dirty="0"/>
          </a:p>
          <a:p>
            <a:r>
              <a:rPr lang="en-US" altLang="zh-TW" sz="1600" dirty="0"/>
              <a:t>   </a:t>
            </a:r>
            <a:r>
              <a:rPr lang="zh-TW" altLang="en-US" sz="1600" dirty="0"/>
              <a:t>及附屬機構。        </a:t>
            </a:r>
            <a:endParaRPr lang="en-US" altLang="zh-TW" sz="1600" dirty="0"/>
          </a:p>
          <a:p>
            <a:pPr algn="dist"/>
            <a:r>
              <a:rPr lang="en-US" altLang="zh-TW" sz="1600" dirty="0"/>
              <a:t>2.</a:t>
            </a:r>
            <a:r>
              <a:rPr lang="zh-TW" altLang="en-US" sz="1600" dirty="0">
                <a:solidFill>
                  <a:srgbClr val="FF0000"/>
                </a:solidFill>
              </a:rPr>
              <a:t>一般行政事務性設施（如書櫃、辦公桌椅、冰箱、沙發、茶几、咖啡 </a:t>
            </a:r>
            <a:endParaRPr lang="en-US" altLang="zh-TW" sz="1600" dirty="0">
              <a:solidFill>
                <a:srgbClr val="FF0000"/>
              </a:solidFill>
            </a:endParaRPr>
          </a:p>
          <a:p>
            <a:r>
              <a:rPr lang="en-US" altLang="zh-TW" sz="1600" dirty="0">
                <a:solidFill>
                  <a:srgbClr val="FF0000"/>
                </a:solidFill>
              </a:rPr>
              <a:t>   </a:t>
            </a:r>
            <a:r>
              <a:rPr lang="zh-TW" altLang="en-US" sz="1600" dirty="0">
                <a:solidFill>
                  <a:srgbClr val="FF0000"/>
                </a:solidFill>
              </a:rPr>
              <a:t>機等）。但用以提升學生學習品質之教室、空間修繕，不在此限。</a:t>
            </a:r>
            <a:endParaRPr lang="en-US" altLang="zh-TW" sz="1600" dirty="0">
              <a:solidFill>
                <a:srgbClr val="FF0000"/>
              </a:solidFill>
            </a:endParaRPr>
          </a:p>
          <a:p>
            <a:r>
              <a:rPr lang="en-US" altLang="zh-TW" sz="1600" dirty="0"/>
              <a:t>3.</a:t>
            </a:r>
            <a:r>
              <a:rPr lang="zh-TW" altLang="en-US" sz="1600" dirty="0"/>
              <a:t>附屬機構、分部、分校及園區之土地取得及建築設施所需費用。</a:t>
            </a:r>
          </a:p>
          <a:p>
            <a:r>
              <a:rPr lang="en-US" altLang="zh-TW" sz="1600" dirty="0"/>
              <a:t>4.</a:t>
            </a:r>
            <a:r>
              <a:rPr lang="zh-TW" altLang="en-US" sz="1600" dirty="0"/>
              <a:t>原已獲行政院或本部核定建築工程，並承諾由學校校務基金支應者。</a:t>
            </a:r>
            <a:endParaRPr lang="en-US" altLang="zh-TW" sz="1600" dirty="0"/>
          </a:p>
          <a:p>
            <a:pPr algn="dist"/>
            <a:r>
              <a:rPr lang="en-US" altLang="zh-TW" sz="1600" dirty="0"/>
              <a:t>5.</a:t>
            </a:r>
            <a:r>
              <a:rPr lang="zh-TW" altLang="en-US" sz="1600" dirty="0"/>
              <a:t>建築物耐震補強工程、新增工程之自償性建築設施、體育設施及餐廳。</a:t>
            </a:r>
            <a:endParaRPr lang="en-US" altLang="zh-TW" sz="1600" dirty="0"/>
          </a:p>
          <a:p>
            <a:pPr algn="dist"/>
            <a:r>
              <a:rPr lang="en-US" altLang="zh-TW" sz="1600" dirty="0"/>
              <a:t>6.</a:t>
            </a:r>
            <a:r>
              <a:rPr lang="zh-TW" altLang="en-US" sz="1600" dirty="0"/>
              <a:t>本計畫之主持費用、學校管理費（包括水電費、電話費、燃料費及一 </a:t>
            </a:r>
            <a:endParaRPr lang="en-US" altLang="zh-TW" sz="1600" dirty="0"/>
          </a:p>
          <a:p>
            <a:pPr algn="dist"/>
            <a:r>
              <a:rPr lang="en-US" altLang="zh-TW" sz="1600" dirty="0"/>
              <a:t>   </a:t>
            </a:r>
            <a:r>
              <a:rPr lang="zh-TW" altLang="en-US" sz="1600" dirty="0"/>
              <a:t>般行政事務設備之維護費用）及內部場地費</a:t>
            </a:r>
            <a:r>
              <a:rPr lang="zh-TW" altLang="en-US" sz="1600" dirty="0">
                <a:solidFill>
                  <a:schemeClr val="tx1"/>
                </a:solidFill>
              </a:rPr>
              <a:t>，</a:t>
            </a:r>
            <a:r>
              <a:rPr lang="zh-TW" altLang="en-US" sz="1600" dirty="0"/>
              <a:t>但內部場地有對外收費</a:t>
            </a:r>
            <a:endParaRPr lang="en-US" altLang="zh-TW" sz="1600" dirty="0"/>
          </a:p>
          <a:p>
            <a:r>
              <a:rPr lang="zh-TW" altLang="en-US" sz="1600" dirty="0"/>
              <a:t>   ，且供辦理計畫使用者，不在此限。</a:t>
            </a:r>
            <a:endParaRPr lang="en-US" altLang="zh-TW" sz="1600" dirty="0"/>
          </a:p>
        </p:txBody>
      </p:sp>
      <p:pic>
        <p:nvPicPr>
          <p:cNvPr id="6" name="圖片 5">
            <a:extLst>
              <a:ext uri="{FF2B5EF4-FFF2-40B4-BE49-F238E27FC236}">
                <a16:creationId xmlns:a16="http://schemas.microsoft.com/office/drawing/2014/main" id="{933B7699-0213-40C8-B6B8-672E06E00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792067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ED3D0F-F7E3-4DDD-9C9E-464727918380}"/>
              </a:ext>
            </a:extLst>
          </p:cNvPr>
          <p:cNvSpPr>
            <a:spLocks noGrp="1"/>
          </p:cNvSpPr>
          <p:nvPr>
            <p:ph type="title"/>
          </p:nvPr>
        </p:nvSpPr>
        <p:spPr/>
        <p:txBody>
          <a:bodyPr/>
          <a:lstStyle/>
          <a:p>
            <a:r>
              <a:rPr lang="zh-TW" altLang="en-US" dirty="0"/>
              <a:t>    經常門與資本門之劃分原則</a:t>
            </a:r>
          </a:p>
        </p:txBody>
      </p:sp>
      <p:pic>
        <p:nvPicPr>
          <p:cNvPr id="7" name="內容版面配置區 6">
            <a:extLst>
              <a:ext uri="{FF2B5EF4-FFF2-40B4-BE49-F238E27FC236}">
                <a16:creationId xmlns:a16="http://schemas.microsoft.com/office/drawing/2014/main" id="{E6727073-3A99-4D01-A3E1-712E73BC2CF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7484" t="16013" r="6088" b="22101"/>
          <a:stretch/>
        </p:blipFill>
        <p:spPr>
          <a:xfrm>
            <a:off x="827584" y="1491630"/>
            <a:ext cx="3656979" cy="2996962"/>
          </a:xfrm>
        </p:spPr>
      </p:pic>
      <p:pic>
        <p:nvPicPr>
          <p:cNvPr id="5" name="內容版面配置區 4">
            <a:extLst>
              <a:ext uri="{FF2B5EF4-FFF2-40B4-BE49-F238E27FC236}">
                <a16:creationId xmlns:a16="http://schemas.microsoft.com/office/drawing/2014/main" id="{F0409E57-E8EB-448F-892C-04822DB85684}"/>
              </a:ext>
            </a:extLst>
          </p:cNvPr>
          <p:cNvPicPr>
            <a:picLocks noGrp="1" noChangeAspect="1"/>
          </p:cNvPicPr>
          <p:nvPr>
            <p:ph idx="10"/>
          </p:nvPr>
        </p:nvPicPr>
        <p:blipFill rotWithShape="1">
          <a:blip r:embed="rId4" cstate="print">
            <a:extLst>
              <a:ext uri="{28A0092B-C50C-407E-A947-70E740481C1C}">
                <a14:useLocalDpi xmlns:a14="http://schemas.microsoft.com/office/drawing/2010/main" val="0"/>
              </a:ext>
            </a:extLst>
          </a:blip>
          <a:srcRect t="3684" r="960" b="43700"/>
          <a:stretch/>
        </p:blipFill>
        <p:spPr>
          <a:xfrm>
            <a:off x="4572000" y="1491630"/>
            <a:ext cx="3987101" cy="2996962"/>
          </a:xfrm>
          <a:prstGeom prst="rect">
            <a:avLst/>
          </a:prstGeom>
        </p:spPr>
      </p:pic>
      <p:sp>
        <p:nvSpPr>
          <p:cNvPr id="8" name="矩形 7">
            <a:extLst>
              <a:ext uri="{FF2B5EF4-FFF2-40B4-BE49-F238E27FC236}">
                <a16:creationId xmlns:a16="http://schemas.microsoft.com/office/drawing/2014/main" id="{7354F7C4-E939-4154-8D42-2CBA22EC7B7D}"/>
              </a:ext>
            </a:extLst>
          </p:cNvPr>
          <p:cNvSpPr/>
          <p:nvPr/>
        </p:nvSpPr>
        <p:spPr>
          <a:xfrm>
            <a:off x="5004048" y="2499742"/>
            <a:ext cx="504056"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2"/>
          <p:cNvSpPr txBox="1">
            <a:spLocks/>
          </p:cNvSpPr>
          <p:nvPr/>
        </p:nvSpPr>
        <p:spPr>
          <a:xfrm>
            <a:off x="323528" y="727400"/>
            <a:ext cx="8496944" cy="620214"/>
          </a:xfrm>
          <a:prstGeom prst="rect">
            <a:avLst/>
          </a:prstGeom>
        </p:spPr>
        <p:txBody>
          <a:bodyPr anchor="ctr"/>
          <a:lstStyle>
            <a:lvl1pPr marL="0" indent="0" algn="l" defTabSz="914400" rtl="0" eaLnBrk="1" latinLnBrk="1" hangingPunct="1">
              <a:spcBef>
                <a:spcPct val="20000"/>
              </a:spcBef>
              <a:buFont typeface="Arial" pitchFamily="34" charset="0"/>
              <a:buNone/>
              <a:defRPr sz="1600" kern="12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a:t>本案由照片判別此為壓克力展示平台整套組，屬於需</a:t>
            </a:r>
            <a:r>
              <a:rPr lang="zh-TW" altLang="en-US" dirty="0">
                <a:solidFill>
                  <a:srgbClr val="FF0000"/>
                </a:solidFill>
              </a:rPr>
              <a:t>整組搭配才能使用者</a:t>
            </a:r>
            <a:r>
              <a:rPr lang="zh-TW" altLang="en-US" dirty="0"/>
              <a:t>，始得合計算成一件財產，故應</a:t>
            </a:r>
            <a:r>
              <a:rPr lang="zh-TW" altLang="en-US" dirty="0">
                <a:solidFill>
                  <a:srgbClr val="FF0000"/>
                </a:solidFill>
              </a:rPr>
              <a:t>以資本門</a:t>
            </a:r>
            <a:r>
              <a:rPr lang="zh-TW" altLang="en-US" dirty="0"/>
              <a:t>編列。</a:t>
            </a:r>
            <a:r>
              <a:rPr lang="en-US" altLang="zh-TW" dirty="0"/>
              <a:t>(</a:t>
            </a:r>
            <a:r>
              <a:rPr lang="zh-TW" altLang="en-US" dirty="0"/>
              <a:t>資本門由技合處事先於預算編列前作統籌規劃，並過專責小組，故應儘早規劃作提報</a:t>
            </a:r>
            <a:r>
              <a:rPr lang="en-US" altLang="zh-TW" dirty="0"/>
              <a:t>)</a:t>
            </a:r>
            <a:endParaRPr lang="zh-TW" altLang="en-US" b="1" dirty="0"/>
          </a:p>
        </p:txBody>
      </p:sp>
    </p:spTree>
    <p:extLst>
      <p:ext uri="{BB962C8B-B14F-4D97-AF65-F5344CB8AC3E}">
        <p14:creationId xmlns:p14="http://schemas.microsoft.com/office/powerpoint/2010/main" val="1879593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a:extLst>
              <a:ext uri="{FF2B5EF4-FFF2-40B4-BE49-F238E27FC236}">
                <a16:creationId xmlns:a16="http://schemas.microsoft.com/office/drawing/2014/main" id="{AC916082-29A8-48AA-9B93-10FD96DF5B9B}"/>
              </a:ext>
            </a:extLst>
          </p:cNvPr>
          <p:cNvSpPr>
            <a:spLocks noGrp="1"/>
          </p:cNvSpPr>
          <p:nvPr>
            <p:ph type="title"/>
          </p:nvPr>
        </p:nvSpPr>
        <p:spPr/>
        <p:txBody>
          <a:bodyPr/>
          <a:lstStyle/>
          <a:p>
            <a:r>
              <a:rPr lang="zh-TW" altLang="en-US" dirty="0"/>
              <a:t>     經常門與資本門之劃分原則</a:t>
            </a:r>
          </a:p>
        </p:txBody>
      </p:sp>
      <p:pic>
        <p:nvPicPr>
          <p:cNvPr id="8" name="內容版面配置區 7">
            <a:extLst>
              <a:ext uri="{FF2B5EF4-FFF2-40B4-BE49-F238E27FC236}">
                <a16:creationId xmlns:a16="http://schemas.microsoft.com/office/drawing/2014/main" id="{103FCB39-C7E9-4BB3-B9B3-4B23ECD9B281}"/>
              </a:ext>
            </a:extLst>
          </p:cNvPr>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9133" t="7093" r="9334" b="21279"/>
          <a:stretch/>
        </p:blipFill>
        <p:spPr>
          <a:xfrm rot="10800000">
            <a:off x="827584" y="1491630"/>
            <a:ext cx="3168353" cy="2961853"/>
          </a:xfrm>
        </p:spPr>
      </p:pic>
      <p:pic>
        <p:nvPicPr>
          <p:cNvPr id="16" name="內容版面配置區 15">
            <a:extLst>
              <a:ext uri="{FF2B5EF4-FFF2-40B4-BE49-F238E27FC236}">
                <a16:creationId xmlns:a16="http://schemas.microsoft.com/office/drawing/2014/main" id="{BEAE7B3A-2D2C-4C9F-BCBF-6F6A2CC03367}"/>
              </a:ext>
            </a:extLst>
          </p:cNvPr>
          <p:cNvPicPr>
            <a:picLocks noGrp="1" noChangeAspect="1"/>
          </p:cNvPicPr>
          <p:nvPr>
            <p:ph idx="10"/>
          </p:nvPr>
        </p:nvPicPr>
        <p:blipFill rotWithShape="1">
          <a:blip r:embed="rId5" cstate="print">
            <a:extLst>
              <a:ext uri="{28A0092B-C50C-407E-A947-70E740481C1C}">
                <a14:useLocalDpi xmlns:a14="http://schemas.microsoft.com/office/drawing/2010/main" val="0"/>
              </a:ext>
            </a:extLst>
          </a:blip>
          <a:srcRect l="4150" t="6005" r="14246" b="53877"/>
          <a:stretch/>
        </p:blipFill>
        <p:spPr>
          <a:xfrm>
            <a:off x="4211961" y="1491630"/>
            <a:ext cx="3960440" cy="2952328"/>
          </a:xfrm>
        </p:spPr>
      </p:pic>
      <p:sp>
        <p:nvSpPr>
          <p:cNvPr id="5" name="內容版面配置區 2"/>
          <p:cNvSpPr txBox="1">
            <a:spLocks/>
          </p:cNvSpPr>
          <p:nvPr/>
        </p:nvSpPr>
        <p:spPr>
          <a:xfrm>
            <a:off x="323528" y="727400"/>
            <a:ext cx="8496944" cy="620214"/>
          </a:xfrm>
          <a:prstGeom prst="rect">
            <a:avLst/>
          </a:prstGeom>
        </p:spPr>
        <p:txBody>
          <a:bodyPr anchor="ctr"/>
          <a:lstStyle>
            <a:lvl1pPr marL="0" indent="0" algn="l" defTabSz="914400" rtl="0" eaLnBrk="1" latinLnBrk="1" hangingPunct="1">
              <a:spcBef>
                <a:spcPct val="20000"/>
              </a:spcBef>
              <a:buFont typeface="Arial" pitchFamily="34" charset="0"/>
              <a:buNone/>
              <a:defRPr sz="1600" kern="12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a:t>本案由照片判別此為機器人套組，採購時即為一台機器人，故應</a:t>
            </a:r>
            <a:r>
              <a:rPr lang="zh-TW" altLang="en-US" dirty="0">
                <a:solidFill>
                  <a:srgbClr val="FF0000"/>
                </a:solidFill>
              </a:rPr>
              <a:t>以資本門</a:t>
            </a:r>
            <a:r>
              <a:rPr lang="zh-TW" altLang="en-US" dirty="0"/>
              <a:t>編列。</a:t>
            </a:r>
            <a:endParaRPr lang="zh-TW" altLang="en-US" b="1" dirty="0"/>
          </a:p>
        </p:txBody>
      </p:sp>
    </p:spTree>
    <p:extLst>
      <p:ext uri="{BB962C8B-B14F-4D97-AF65-F5344CB8AC3E}">
        <p14:creationId xmlns:p14="http://schemas.microsoft.com/office/powerpoint/2010/main" val="1435569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67925" y="2902773"/>
            <a:ext cx="4788024" cy="400110"/>
          </a:xfrm>
          <a:prstGeom prst="rect">
            <a:avLst/>
          </a:prstGeom>
          <a:noFill/>
        </p:spPr>
        <p:txBody>
          <a:bodyPr wrap="square">
            <a:spAutoFit/>
          </a:bodyPr>
          <a:lstStyle/>
          <a:p>
            <a:pPr algn="ctr" fontAlgn="auto">
              <a:spcBef>
                <a:spcPts val="0"/>
              </a:spcBef>
              <a:spcAft>
                <a:spcPts val="0"/>
              </a:spcAft>
              <a:defRPr/>
            </a:pPr>
            <a:r>
              <a:rPr kumimoji="0" lang="en-US" altLang="ko-KR" sz="1000" b="1" dirty="0">
                <a:solidFill>
                  <a:schemeClr val="bg1"/>
                </a:solidFill>
                <a:latin typeface="Arial" pitchFamily="34" charset="0"/>
                <a:cs typeface="Arial" pitchFamily="34" charset="0"/>
              </a:rPr>
              <a:t>INSERT THE TITLE</a:t>
            </a:r>
          </a:p>
          <a:p>
            <a:pPr algn="ctr" fontAlgn="auto">
              <a:spcBef>
                <a:spcPts val="0"/>
              </a:spcBef>
              <a:spcAft>
                <a:spcPts val="0"/>
              </a:spcAft>
              <a:defRPr/>
            </a:pPr>
            <a:r>
              <a:rPr kumimoji="0" lang="en-US" altLang="ko-KR" sz="1000" b="1" dirty="0">
                <a:solidFill>
                  <a:schemeClr val="bg1"/>
                </a:solidFill>
                <a:latin typeface="Arial" pitchFamily="34" charset="0"/>
                <a:cs typeface="Arial" pitchFamily="34" charset="0"/>
              </a:rPr>
              <a:t>OF</a:t>
            </a:r>
            <a:r>
              <a:rPr lang="en-US" altLang="ko-KR" sz="1000" b="1" dirty="0">
                <a:solidFill>
                  <a:schemeClr val="bg1"/>
                </a:solidFill>
                <a:latin typeface="Arial" pitchFamily="34" charset="0"/>
                <a:cs typeface="Arial" pitchFamily="34" charset="0"/>
              </a:rPr>
              <a:t> </a:t>
            </a:r>
            <a:r>
              <a:rPr kumimoji="0" lang="en-US" altLang="ko-KR" sz="1000" b="1" dirty="0">
                <a:solidFill>
                  <a:schemeClr val="bg1"/>
                </a:solidFill>
                <a:latin typeface="Arial" pitchFamily="34" charset="0"/>
                <a:cs typeface="Arial" pitchFamily="34" charset="0"/>
              </a:rPr>
              <a:t>YOUR PRESENTATION HERE    </a:t>
            </a:r>
          </a:p>
        </p:txBody>
      </p:sp>
      <p:sp>
        <p:nvSpPr>
          <p:cNvPr id="4" name="標題 3">
            <a:extLst>
              <a:ext uri="{FF2B5EF4-FFF2-40B4-BE49-F238E27FC236}">
                <a16:creationId xmlns:a16="http://schemas.microsoft.com/office/drawing/2014/main" id="{896E86B6-0FA1-4698-B0E2-C2B0AFA4F9B4}"/>
              </a:ext>
            </a:extLst>
          </p:cNvPr>
          <p:cNvSpPr>
            <a:spLocks noGrp="1"/>
          </p:cNvSpPr>
          <p:nvPr>
            <p:ph type="title"/>
          </p:nvPr>
        </p:nvSpPr>
        <p:spPr>
          <a:xfrm>
            <a:off x="1475656" y="2499742"/>
            <a:ext cx="6552728" cy="884466"/>
          </a:xfrm>
        </p:spPr>
        <p:txBody>
          <a:bodyPr/>
          <a:lstStyle/>
          <a:p>
            <a:r>
              <a:rPr lang="zh-TW" altLang="en-US" dirty="0"/>
              <a:t>個人計畫收支明細查詢</a:t>
            </a:r>
          </a:p>
        </p:txBody>
      </p:sp>
      <p:sp>
        <p:nvSpPr>
          <p:cNvPr id="5" name="動作按鈕: 移至首頁 4">
            <a:hlinkClick r:id="rId3" action="ppaction://hlinksldjump" highlightClick="1"/>
            <a:extLst>
              <a:ext uri="{FF2B5EF4-FFF2-40B4-BE49-F238E27FC236}">
                <a16:creationId xmlns:a16="http://schemas.microsoft.com/office/drawing/2014/main" id="{4169A370-47B7-4E7B-A1AD-4D577F0AC28E}"/>
              </a:ext>
            </a:extLst>
          </p:cNvPr>
          <p:cNvSpPr/>
          <p:nvPr/>
        </p:nvSpPr>
        <p:spPr>
          <a:xfrm>
            <a:off x="8927976" y="4891182"/>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978966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    個人計畫收支明細查詢</a:t>
            </a:r>
          </a:p>
        </p:txBody>
      </p:sp>
      <p:sp>
        <p:nvSpPr>
          <p:cNvPr id="3" name="內容版面配置區 2"/>
          <p:cNvSpPr>
            <a:spLocks noGrp="1"/>
          </p:cNvSpPr>
          <p:nvPr>
            <p:ph idx="1"/>
          </p:nvPr>
        </p:nvSpPr>
        <p:spPr/>
        <p:txBody>
          <a:bodyPr/>
          <a:lstStyle/>
          <a:p>
            <a:r>
              <a:rPr lang="en-US" altLang="zh-TW" b="1" dirty="0"/>
              <a:t>1.</a:t>
            </a:r>
            <a:r>
              <a:rPr lang="zh-TW" altLang="en-US" b="1" dirty="0"/>
              <a:t>由健行科技大學首頁→資訊服務→</a:t>
            </a:r>
            <a:r>
              <a:rPr lang="en-US" altLang="zh-TW" b="1" dirty="0"/>
              <a:t>AIP</a:t>
            </a:r>
            <a:r>
              <a:rPr lang="zh-TW" altLang="en-US" b="1" dirty="0"/>
              <a:t>系統→</a:t>
            </a:r>
            <a:r>
              <a:rPr lang="en-US" altLang="zh-TW" b="1" dirty="0"/>
              <a:t>AIP</a:t>
            </a:r>
            <a:r>
              <a:rPr lang="zh-TW" altLang="en-US" b="1" dirty="0"/>
              <a:t>登入</a:t>
            </a:r>
            <a:r>
              <a:rPr lang="en-US" altLang="zh-TW" b="1" dirty="0"/>
              <a:t>(</a:t>
            </a:r>
            <a:r>
              <a:rPr lang="zh-TW" altLang="en-US" b="1" dirty="0"/>
              <a:t>請輸入帳號與密碼</a:t>
            </a:r>
            <a:r>
              <a:rPr lang="en-US" altLang="zh-TW" b="1" dirty="0"/>
              <a:t>)</a:t>
            </a:r>
            <a:endParaRPr lang="zh-TW" altLang="en-US" b="1" dirty="0"/>
          </a:p>
        </p:txBody>
      </p:sp>
      <p:sp>
        <p:nvSpPr>
          <p:cNvPr id="26" name="內容版面配置區 25">
            <a:extLst>
              <a:ext uri="{FF2B5EF4-FFF2-40B4-BE49-F238E27FC236}">
                <a16:creationId xmlns:a16="http://schemas.microsoft.com/office/drawing/2014/main" id="{3BE9F40C-FC5F-4DC5-8584-2D2C19E133AD}"/>
              </a:ext>
            </a:extLst>
          </p:cNvPr>
          <p:cNvSpPr>
            <a:spLocks noGrp="1"/>
          </p:cNvSpPr>
          <p:nvPr>
            <p:ph idx="10"/>
          </p:nvPr>
        </p:nvSpPr>
        <p:spPr/>
        <p:txBody>
          <a:bodyPr/>
          <a:lstStyle/>
          <a:p>
            <a:endParaRPr lang="zh-TW" altLang="en-US" dirty="0"/>
          </a:p>
        </p:txBody>
      </p:sp>
      <p:pic>
        <p:nvPicPr>
          <p:cNvPr id="4" name="Picture 1"/>
          <p:cNvPicPr>
            <a:picLocks noChangeAspect="1" noChangeArrowheads="1"/>
          </p:cNvPicPr>
          <p:nvPr/>
        </p:nvPicPr>
        <p:blipFill>
          <a:blip r:embed="rId3" cstate="print"/>
          <a:srcRect/>
          <a:stretch>
            <a:fillRect/>
          </a:stretch>
        </p:blipFill>
        <p:spPr bwMode="auto">
          <a:xfrm>
            <a:off x="1800096" y="1505591"/>
            <a:ext cx="5400600" cy="2916324"/>
          </a:xfrm>
          <a:prstGeom prst="rect">
            <a:avLst/>
          </a:prstGeom>
          <a:noFill/>
          <a:ln w="9525">
            <a:noFill/>
            <a:miter lim="800000"/>
            <a:headEnd/>
            <a:tailEnd/>
          </a:ln>
        </p:spPr>
      </p:pic>
      <p:sp>
        <p:nvSpPr>
          <p:cNvPr id="5" name="弧形箭號 (左彎) 4">
            <a:hlinkClick r:id="rId4" action="ppaction://hlinksldjump"/>
          </p:cNvPr>
          <p:cNvSpPr/>
          <p:nvPr/>
        </p:nvSpPr>
        <p:spPr>
          <a:xfrm>
            <a:off x="7319680" y="3978857"/>
            <a:ext cx="324036" cy="25202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pic>
        <p:nvPicPr>
          <p:cNvPr id="7" name="圖片 6">
            <a:extLst>
              <a:ext uri="{FF2B5EF4-FFF2-40B4-BE49-F238E27FC236}">
                <a16:creationId xmlns:a16="http://schemas.microsoft.com/office/drawing/2014/main" id="{673025B2-9BD3-49F9-9A5E-0C9A234BF2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6494024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    個人計畫收支明細查詢</a:t>
            </a:r>
            <a:endParaRPr lang="zh-TW" altLang="en-US" dirty="0"/>
          </a:p>
        </p:txBody>
      </p:sp>
      <p:sp>
        <p:nvSpPr>
          <p:cNvPr id="3" name="內容版面配置區 2"/>
          <p:cNvSpPr>
            <a:spLocks noGrp="1"/>
          </p:cNvSpPr>
          <p:nvPr>
            <p:ph idx="1"/>
          </p:nvPr>
        </p:nvSpPr>
        <p:spPr/>
        <p:txBody>
          <a:bodyPr/>
          <a:lstStyle/>
          <a:p>
            <a:r>
              <a:rPr lang="en-US" altLang="zh-TW" b="1" dirty="0"/>
              <a:t>2.</a:t>
            </a:r>
            <a:r>
              <a:rPr lang="zh-TW" altLang="en-US" b="1" dirty="0"/>
              <a:t>登入後點選左列的計畫專區→中程暨年度計畫→中程暨年度計畫中的計畫編列</a:t>
            </a:r>
          </a:p>
        </p:txBody>
      </p:sp>
      <p:sp>
        <p:nvSpPr>
          <p:cNvPr id="29" name="內容版面配置區 28">
            <a:extLst>
              <a:ext uri="{FF2B5EF4-FFF2-40B4-BE49-F238E27FC236}">
                <a16:creationId xmlns:a16="http://schemas.microsoft.com/office/drawing/2014/main" id="{DFFFB2DB-52CC-4DC2-8794-93A13265C8F4}"/>
              </a:ext>
            </a:extLst>
          </p:cNvPr>
          <p:cNvSpPr>
            <a:spLocks noGrp="1"/>
          </p:cNvSpPr>
          <p:nvPr>
            <p:ph idx="10"/>
          </p:nvPr>
        </p:nvSpPr>
        <p:spPr/>
        <p:txBody>
          <a:bodyPr/>
          <a:lstStyle/>
          <a:p>
            <a:endParaRPr lang="zh-TW" altLang="en-US" dirty="0"/>
          </a:p>
        </p:txBody>
      </p:sp>
      <p:pic>
        <p:nvPicPr>
          <p:cNvPr id="5" name="Picture 1"/>
          <p:cNvPicPr>
            <a:picLocks noChangeAspect="1" noChangeArrowheads="1"/>
          </p:cNvPicPr>
          <p:nvPr/>
        </p:nvPicPr>
        <p:blipFill>
          <a:blip r:embed="rId3" cstate="print"/>
          <a:srcRect/>
          <a:stretch>
            <a:fillRect/>
          </a:stretch>
        </p:blipFill>
        <p:spPr bwMode="auto">
          <a:xfrm>
            <a:off x="1763688" y="1478116"/>
            <a:ext cx="5400600" cy="2970330"/>
          </a:xfrm>
          <a:prstGeom prst="rect">
            <a:avLst/>
          </a:prstGeom>
        </p:spPr>
      </p:pic>
      <p:sp>
        <p:nvSpPr>
          <p:cNvPr id="6" name="弧形箭號 (左彎) 5">
            <a:hlinkClick r:id="rId4" action="ppaction://hlinksldjump"/>
          </p:cNvPr>
          <p:cNvSpPr/>
          <p:nvPr/>
        </p:nvSpPr>
        <p:spPr>
          <a:xfrm>
            <a:off x="7344308" y="3867894"/>
            <a:ext cx="324036" cy="2700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pic>
        <p:nvPicPr>
          <p:cNvPr id="8" name="圖片 7">
            <a:extLst>
              <a:ext uri="{FF2B5EF4-FFF2-40B4-BE49-F238E27FC236}">
                <a16:creationId xmlns:a16="http://schemas.microsoft.com/office/drawing/2014/main" id="{00A8F49C-26A5-47CC-AD69-66714CD164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25055166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    個人計畫收支明細查詢</a:t>
            </a:r>
            <a:endParaRPr lang="zh-TW" altLang="en-US" dirty="0"/>
          </a:p>
        </p:txBody>
      </p:sp>
      <p:sp>
        <p:nvSpPr>
          <p:cNvPr id="3" name="內容版面配置區 2"/>
          <p:cNvSpPr>
            <a:spLocks noGrp="1"/>
          </p:cNvSpPr>
          <p:nvPr>
            <p:ph idx="1"/>
          </p:nvPr>
        </p:nvSpPr>
        <p:spPr/>
        <p:txBody>
          <a:bodyPr/>
          <a:lstStyle/>
          <a:p>
            <a:r>
              <a:rPr lang="en-US" altLang="zh-TW" b="1" dirty="0"/>
              <a:t>3.</a:t>
            </a:r>
            <a:r>
              <a:rPr lang="zh-TW" altLang="en-US" b="1" dirty="0"/>
              <a:t>進入後點選上方的預算查詢→個人計畫收支查詢</a:t>
            </a:r>
          </a:p>
        </p:txBody>
      </p:sp>
      <p:sp>
        <p:nvSpPr>
          <p:cNvPr id="30" name="內容版面配置區 29">
            <a:extLst>
              <a:ext uri="{FF2B5EF4-FFF2-40B4-BE49-F238E27FC236}">
                <a16:creationId xmlns:a16="http://schemas.microsoft.com/office/drawing/2014/main" id="{9A43D369-CF9D-4C54-BDFF-420478826300}"/>
              </a:ext>
            </a:extLst>
          </p:cNvPr>
          <p:cNvSpPr>
            <a:spLocks noGrp="1"/>
          </p:cNvSpPr>
          <p:nvPr>
            <p:ph idx="10"/>
          </p:nvPr>
        </p:nvSpPr>
        <p:spPr/>
        <p:txBody>
          <a:bodyPr/>
          <a:lstStyle/>
          <a:p>
            <a:endParaRPr lang="zh-TW" altLang="en-US" dirty="0"/>
          </a:p>
        </p:txBody>
      </p:sp>
      <p:grpSp>
        <p:nvGrpSpPr>
          <p:cNvPr id="5" name="群組 4"/>
          <p:cNvGrpSpPr/>
          <p:nvPr/>
        </p:nvGrpSpPr>
        <p:grpSpPr>
          <a:xfrm>
            <a:off x="1805878" y="1438882"/>
            <a:ext cx="5400600" cy="3078342"/>
            <a:chOff x="611560" y="2420888"/>
            <a:chExt cx="7406966" cy="3837806"/>
          </a:xfrm>
        </p:grpSpPr>
        <p:pic>
          <p:nvPicPr>
            <p:cNvPr id="6" name="Picture 1"/>
            <p:cNvPicPr>
              <a:picLocks noChangeAspect="1" noChangeArrowheads="1"/>
            </p:cNvPicPr>
            <p:nvPr/>
          </p:nvPicPr>
          <p:blipFill>
            <a:blip r:embed="rId3" cstate="print"/>
            <a:srcRect/>
            <a:stretch>
              <a:fillRect/>
            </a:stretch>
          </p:blipFill>
          <p:spPr bwMode="auto">
            <a:xfrm>
              <a:off x="611560" y="2420888"/>
              <a:ext cx="7406966" cy="3837806"/>
            </a:xfrm>
            <a:prstGeom prst="rect">
              <a:avLst/>
            </a:prstGeom>
            <a:noFill/>
            <a:ln w="9525">
              <a:noFill/>
              <a:miter lim="800000"/>
              <a:headEnd/>
              <a:tailEnd/>
            </a:ln>
          </p:spPr>
        </p:pic>
        <p:sp>
          <p:nvSpPr>
            <p:cNvPr id="7" name="橢圓 6"/>
            <p:cNvSpPr/>
            <p:nvPr/>
          </p:nvSpPr>
          <p:spPr>
            <a:xfrm>
              <a:off x="5868144" y="4293096"/>
              <a:ext cx="79208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dirty="0">
                <a:noFill/>
              </a:endParaRPr>
            </a:p>
          </p:txBody>
        </p:sp>
      </p:grpSp>
      <p:sp>
        <p:nvSpPr>
          <p:cNvPr id="8" name="弧形箭號 (左彎) 7">
            <a:hlinkClick r:id="rId4" action="ppaction://hlinksldjump"/>
          </p:cNvPr>
          <p:cNvSpPr/>
          <p:nvPr/>
        </p:nvSpPr>
        <p:spPr>
          <a:xfrm>
            <a:off x="7344308" y="4083918"/>
            <a:ext cx="324036" cy="2700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pic>
        <p:nvPicPr>
          <p:cNvPr id="9" name="圖片 8">
            <a:extLst>
              <a:ext uri="{FF2B5EF4-FFF2-40B4-BE49-F238E27FC236}">
                <a16:creationId xmlns:a16="http://schemas.microsoft.com/office/drawing/2014/main" id="{D54A07EA-489D-44C5-A044-495C7AEB95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3914890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    個人計畫收支明細查詢</a:t>
            </a:r>
            <a:endParaRPr lang="zh-TW" altLang="en-US" dirty="0"/>
          </a:p>
        </p:txBody>
      </p:sp>
      <p:sp>
        <p:nvSpPr>
          <p:cNvPr id="3" name="內容版面配置區 2"/>
          <p:cNvSpPr>
            <a:spLocks noGrp="1"/>
          </p:cNvSpPr>
          <p:nvPr>
            <p:ph idx="1"/>
          </p:nvPr>
        </p:nvSpPr>
        <p:spPr/>
        <p:txBody>
          <a:bodyPr/>
          <a:lstStyle/>
          <a:p>
            <a:r>
              <a:rPr lang="en-US" altLang="zh-TW" b="1" dirty="0"/>
              <a:t>4.</a:t>
            </a:r>
            <a:r>
              <a:rPr lang="zh-TW" altLang="en-US" b="1" dirty="0">
                <a:highlight>
                  <a:srgbClr val="FFFF00"/>
                </a:highlight>
              </a:rPr>
              <a:t>進入後點選需要的計畫年度→再點選查詢即可</a:t>
            </a:r>
          </a:p>
        </p:txBody>
      </p:sp>
      <p:sp>
        <p:nvSpPr>
          <p:cNvPr id="27" name="內容版面配置區 26">
            <a:extLst>
              <a:ext uri="{FF2B5EF4-FFF2-40B4-BE49-F238E27FC236}">
                <a16:creationId xmlns:a16="http://schemas.microsoft.com/office/drawing/2014/main" id="{A514FC70-818C-49C5-A0B2-72779E870A17}"/>
              </a:ext>
            </a:extLst>
          </p:cNvPr>
          <p:cNvSpPr>
            <a:spLocks noGrp="1"/>
          </p:cNvSpPr>
          <p:nvPr>
            <p:ph idx="10"/>
          </p:nvPr>
        </p:nvSpPr>
        <p:spPr/>
        <p:txBody>
          <a:bodyPr/>
          <a:lstStyle/>
          <a:p>
            <a:endParaRPr lang="zh-TW" altLang="en-US" dirty="0"/>
          </a:p>
        </p:txBody>
      </p:sp>
      <p:sp>
        <p:nvSpPr>
          <p:cNvPr id="5" name="弧形箭號 (左彎) 4">
            <a:hlinkClick r:id="rId3" action="ppaction://hlinksldjump"/>
          </p:cNvPr>
          <p:cNvSpPr/>
          <p:nvPr/>
        </p:nvSpPr>
        <p:spPr>
          <a:xfrm>
            <a:off x="7723570" y="3939902"/>
            <a:ext cx="324036" cy="2700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350">
              <a:solidFill>
                <a:schemeClr val="tx1"/>
              </a:solidFill>
            </a:endParaRPr>
          </a:p>
        </p:txBody>
      </p:sp>
      <p:pic>
        <p:nvPicPr>
          <p:cNvPr id="63490" name="Picture 2"/>
          <p:cNvPicPr>
            <a:picLocks noChangeAspect="1" noChangeArrowheads="1"/>
          </p:cNvPicPr>
          <p:nvPr/>
        </p:nvPicPr>
        <p:blipFill>
          <a:blip r:embed="rId4" cstate="print"/>
          <a:srcRect l="2344" t="27977" r="40371" b="29173"/>
          <a:stretch>
            <a:fillRect/>
          </a:stretch>
        </p:blipFill>
        <p:spPr bwMode="auto">
          <a:xfrm>
            <a:off x="1475656" y="1556727"/>
            <a:ext cx="6138437" cy="251819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06059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a:t>重要相關法規</a:t>
            </a:r>
          </a:p>
        </p:txBody>
      </p:sp>
      <p:pic>
        <p:nvPicPr>
          <p:cNvPr id="17" name="圖片 16">
            <a:extLst>
              <a:ext uri="{FF2B5EF4-FFF2-40B4-BE49-F238E27FC236}">
                <a16:creationId xmlns:a16="http://schemas.microsoft.com/office/drawing/2014/main" id="{52A1F849-AB2D-4E05-8851-446C10190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
        <p:nvSpPr>
          <p:cNvPr id="4" name="動作按鈕: 移至首頁 3">
            <a:hlinkClick r:id="rId4" action="ppaction://hlinksldjump" highlightClick="1"/>
            <a:extLst>
              <a:ext uri="{FF2B5EF4-FFF2-40B4-BE49-F238E27FC236}">
                <a16:creationId xmlns:a16="http://schemas.microsoft.com/office/drawing/2014/main" id="{0A1EDBA9-5114-41F7-9453-0824F0CB24C0}"/>
              </a:ext>
            </a:extLst>
          </p:cNvPr>
          <p:cNvSpPr/>
          <p:nvPr/>
        </p:nvSpPr>
        <p:spPr>
          <a:xfrm>
            <a:off x="8938699" y="4891182"/>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1281180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4EB449F-CCFA-42F2-8ADD-0B3E8133967D}"/>
              </a:ext>
            </a:extLst>
          </p:cNvPr>
          <p:cNvSpPr>
            <a:spLocks noGrp="1"/>
          </p:cNvSpPr>
          <p:nvPr>
            <p:ph type="title"/>
          </p:nvPr>
        </p:nvSpPr>
        <p:spPr/>
        <p:txBody>
          <a:bodyPr/>
          <a:lstStyle/>
          <a:p>
            <a:r>
              <a:rPr lang="zh-TW" altLang="en-US" dirty="0"/>
              <a:t>    重要相關法規</a:t>
            </a:r>
          </a:p>
        </p:txBody>
      </p:sp>
      <p:sp>
        <p:nvSpPr>
          <p:cNvPr id="4" name="內容版面配置區 3">
            <a:extLst>
              <a:ext uri="{FF2B5EF4-FFF2-40B4-BE49-F238E27FC236}">
                <a16:creationId xmlns:a16="http://schemas.microsoft.com/office/drawing/2014/main" id="{B84F2999-3ED0-4728-A4D7-EF79761B528D}"/>
              </a:ext>
            </a:extLst>
          </p:cNvPr>
          <p:cNvSpPr>
            <a:spLocks noGrp="1"/>
          </p:cNvSpPr>
          <p:nvPr>
            <p:ph idx="10"/>
          </p:nvPr>
        </p:nvSpPr>
        <p:spPr/>
        <p:txBody>
          <a:bodyPr/>
          <a:lstStyle/>
          <a:p>
            <a:r>
              <a:rPr lang="en-US" altLang="zh-TW" dirty="0">
                <a:hlinkClick r:id="rId3"/>
              </a:rPr>
              <a:t>(</a:t>
            </a:r>
            <a:r>
              <a:rPr lang="zh-TW" altLang="en-US" dirty="0">
                <a:hlinkClick r:id="rId3"/>
              </a:rPr>
              <a:t>一</a:t>
            </a:r>
            <a:r>
              <a:rPr lang="en-US" altLang="zh-TW" dirty="0">
                <a:hlinkClick r:id="rId3"/>
              </a:rPr>
              <a:t>)</a:t>
            </a:r>
            <a:r>
              <a:rPr lang="zh-TW" altLang="en-US" dirty="0">
                <a:hlinkClick r:id="rId3"/>
              </a:rPr>
              <a:t>大專校院高等教育深耕計畫經費使用原則</a:t>
            </a:r>
            <a:endParaRPr lang="zh-TW" altLang="en-US" dirty="0"/>
          </a:p>
          <a:p>
            <a:r>
              <a:rPr lang="en-US" altLang="zh-TW" dirty="0">
                <a:hlinkClick r:id="rId4"/>
              </a:rPr>
              <a:t>(</a:t>
            </a:r>
            <a:r>
              <a:rPr lang="zh-TW" altLang="en-US" dirty="0">
                <a:hlinkClick r:id="rId4"/>
              </a:rPr>
              <a:t>二</a:t>
            </a:r>
            <a:r>
              <a:rPr lang="en-US" altLang="zh-TW" dirty="0">
                <a:hlinkClick r:id="rId4"/>
              </a:rPr>
              <a:t>)</a:t>
            </a:r>
            <a:r>
              <a:rPr lang="zh-TW" altLang="en-US" dirty="0">
                <a:hlinkClick r:id="rId4"/>
              </a:rPr>
              <a:t>教育部補</a:t>
            </a:r>
            <a:r>
              <a:rPr lang="en-US" altLang="zh-TW" dirty="0">
                <a:hlinkClick r:id="rId4"/>
              </a:rPr>
              <a:t>(</a:t>
            </a:r>
            <a:r>
              <a:rPr lang="zh-TW" altLang="en-US" dirty="0">
                <a:hlinkClick r:id="rId4"/>
              </a:rPr>
              <a:t>捐</a:t>
            </a:r>
            <a:r>
              <a:rPr lang="en-US" altLang="zh-TW" dirty="0">
                <a:hlinkClick r:id="rId4"/>
              </a:rPr>
              <a:t>)</a:t>
            </a:r>
            <a:r>
              <a:rPr lang="zh-TW" altLang="en-US" dirty="0">
                <a:hlinkClick r:id="rId4"/>
              </a:rPr>
              <a:t>助及委辦經費核撥結報作業要點</a:t>
            </a:r>
            <a:endParaRPr lang="zh-TW" altLang="en-US" dirty="0"/>
          </a:p>
          <a:p>
            <a:r>
              <a:rPr lang="en-US" altLang="zh-TW" dirty="0">
                <a:hlinkClick r:id="rId4"/>
              </a:rPr>
              <a:t>(</a:t>
            </a:r>
            <a:r>
              <a:rPr lang="zh-TW" altLang="en-US" dirty="0">
                <a:hlinkClick r:id="rId4"/>
              </a:rPr>
              <a:t>三</a:t>
            </a:r>
            <a:r>
              <a:rPr lang="en-US" altLang="zh-TW" dirty="0">
                <a:hlinkClick r:id="rId4"/>
              </a:rPr>
              <a:t>)</a:t>
            </a:r>
            <a:r>
              <a:rPr lang="zh-TW" altLang="en-US" dirty="0">
                <a:hlinkClick r:id="rId4"/>
              </a:rPr>
              <a:t>教育部補</a:t>
            </a:r>
            <a:r>
              <a:rPr lang="en-US" altLang="zh-TW" dirty="0">
                <a:hlinkClick r:id="rId4"/>
              </a:rPr>
              <a:t>(</a:t>
            </a:r>
            <a:r>
              <a:rPr lang="zh-TW" altLang="en-US" dirty="0">
                <a:hlinkClick r:id="rId4"/>
              </a:rPr>
              <a:t>捐</a:t>
            </a:r>
            <a:r>
              <a:rPr lang="en-US" altLang="zh-TW" dirty="0">
                <a:hlinkClick r:id="rId4"/>
              </a:rPr>
              <a:t>)</a:t>
            </a:r>
            <a:r>
              <a:rPr lang="zh-TW" altLang="en-US" dirty="0">
                <a:hlinkClick r:id="rId4"/>
              </a:rPr>
              <a:t>助及委辦計畫經費編列基準表</a:t>
            </a:r>
            <a:endParaRPr lang="zh-TW" altLang="en-US" dirty="0"/>
          </a:p>
          <a:p>
            <a:r>
              <a:rPr lang="en-US" altLang="zh-TW" dirty="0">
                <a:hlinkClick r:id="rId5"/>
              </a:rPr>
              <a:t>(</a:t>
            </a:r>
            <a:r>
              <a:rPr lang="zh-TW" altLang="en-US" dirty="0">
                <a:hlinkClick r:id="rId5"/>
              </a:rPr>
              <a:t>四</a:t>
            </a:r>
            <a:r>
              <a:rPr lang="en-US" altLang="zh-TW" dirty="0">
                <a:hlinkClick r:id="rId5"/>
              </a:rPr>
              <a:t>)</a:t>
            </a:r>
            <a:r>
              <a:rPr lang="zh-TW" altLang="en-US" dirty="0">
                <a:hlinkClick r:id="rId5"/>
              </a:rPr>
              <a:t>教育部及所屬機關</a:t>
            </a:r>
            <a:r>
              <a:rPr lang="en-US" altLang="zh-TW" dirty="0">
                <a:hlinkClick r:id="rId5"/>
              </a:rPr>
              <a:t>(</a:t>
            </a:r>
            <a:r>
              <a:rPr lang="zh-TW" altLang="en-US" dirty="0">
                <a:hlinkClick r:id="rId5"/>
              </a:rPr>
              <a:t>構</a:t>
            </a:r>
            <a:r>
              <a:rPr lang="en-US" altLang="zh-TW" dirty="0">
                <a:hlinkClick r:id="rId5"/>
              </a:rPr>
              <a:t>)</a:t>
            </a:r>
            <a:r>
              <a:rPr lang="zh-TW" altLang="en-US" dirty="0">
                <a:hlinkClick r:id="rId5"/>
              </a:rPr>
              <a:t>辦理各類會議講習訓練與研討（習）會管理要點</a:t>
            </a:r>
            <a:endParaRPr lang="zh-TW" altLang="en-US" dirty="0"/>
          </a:p>
          <a:p>
            <a:r>
              <a:rPr lang="en-US" altLang="zh-TW" dirty="0">
                <a:hlinkClick r:id="rId6"/>
              </a:rPr>
              <a:t>(</a:t>
            </a:r>
            <a:r>
              <a:rPr lang="zh-TW" altLang="en-US" dirty="0">
                <a:hlinkClick r:id="rId6"/>
              </a:rPr>
              <a:t>五</a:t>
            </a:r>
            <a:r>
              <a:rPr lang="en-US" altLang="zh-TW" dirty="0">
                <a:hlinkClick r:id="rId6"/>
              </a:rPr>
              <a:t>)</a:t>
            </a:r>
            <a:r>
              <a:rPr lang="zh-TW" altLang="en-US" dirty="0">
                <a:hlinkClick r:id="rId6"/>
              </a:rPr>
              <a:t>各機關學校出席費及稿費支給要點  </a:t>
            </a:r>
            <a:endParaRPr lang="zh-TW" altLang="en-US" dirty="0"/>
          </a:p>
          <a:p>
            <a:r>
              <a:rPr lang="en-US" altLang="zh-TW" dirty="0">
                <a:hlinkClick r:id="rId7"/>
              </a:rPr>
              <a:t>(</a:t>
            </a:r>
            <a:r>
              <a:rPr lang="zh-TW" altLang="en-US" dirty="0">
                <a:hlinkClick r:id="rId7"/>
              </a:rPr>
              <a:t>六</a:t>
            </a:r>
            <a:r>
              <a:rPr lang="en-US" altLang="zh-TW" dirty="0">
                <a:hlinkClick r:id="rId7"/>
              </a:rPr>
              <a:t>)</a:t>
            </a:r>
            <a:r>
              <a:rPr lang="zh-TW" altLang="en-US" dirty="0">
                <a:hlinkClick r:id="rId8"/>
              </a:rPr>
              <a:t>各機關聘請國外顧問、專家及學者來臺工作期間支付費用最高標準表</a:t>
            </a:r>
            <a:endParaRPr lang="zh-TW" altLang="en-US" dirty="0"/>
          </a:p>
          <a:p>
            <a:r>
              <a:rPr lang="en-US" altLang="zh-TW" dirty="0">
                <a:hlinkClick r:id="rId9"/>
              </a:rPr>
              <a:t>(</a:t>
            </a:r>
            <a:r>
              <a:rPr lang="zh-TW" altLang="en-US" dirty="0">
                <a:hlinkClick r:id="rId9"/>
              </a:rPr>
              <a:t>七</a:t>
            </a:r>
            <a:r>
              <a:rPr lang="en-US" altLang="zh-TW" dirty="0">
                <a:hlinkClick r:id="rId9"/>
              </a:rPr>
              <a:t>)</a:t>
            </a:r>
            <a:r>
              <a:rPr lang="zh-TW" altLang="en-US" dirty="0">
                <a:hlinkClick r:id="rId9"/>
              </a:rPr>
              <a:t>中央政府第一級至第三級用途別科目分類定義及計列標準表</a:t>
            </a:r>
            <a:endParaRPr lang="zh-TW" altLang="en-US" dirty="0"/>
          </a:p>
          <a:p>
            <a:r>
              <a:rPr lang="en-US" altLang="zh-TW" dirty="0">
                <a:hlinkClick r:id="rId10"/>
              </a:rPr>
              <a:t>(</a:t>
            </a:r>
            <a:r>
              <a:rPr lang="zh-TW" altLang="en-US" dirty="0">
                <a:hlinkClick r:id="rId10"/>
              </a:rPr>
              <a:t>八</a:t>
            </a:r>
            <a:r>
              <a:rPr lang="en-US" altLang="zh-TW" dirty="0">
                <a:hlinkClick r:id="rId10"/>
              </a:rPr>
              <a:t>)</a:t>
            </a:r>
            <a:r>
              <a:rPr lang="zh-TW" altLang="en-US" dirty="0">
                <a:hlinkClick r:id="rId10"/>
              </a:rPr>
              <a:t>各機關派員參加國內各項訓練或講習費用補助要點</a:t>
            </a:r>
            <a:endParaRPr lang="en-US" altLang="zh-TW" dirty="0"/>
          </a:p>
          <a:p>
            <a:r>
              <a:rPr lang="en-US" altLang="zh-TW" dirty="0">
                <a:hlinkClick r:id="rId11"/>
              </a:rPr>
              <a:t>(</a:t>
            </a:r>
            <a:r>
              <a:rPr lang="zh-TW" altLang="en-US" dirty="0">
                <a:hlinkClick r:id="rId11"/>
              </a:rPr>
              <a:t>九</a:t>
            </a:r>
            <a:r>
              <a:rPr lang="en-US" altLang="zh-TW" dirty="0">
                <a:hlinkClick r:id="rId11"/>
              </a:rPr>
              <a:t>)</a:t>
            </a:r>
            <a:r>
              <a:rPr lang="zh-TW" altLang="en-US" dirty="0">
                <a:hlinkClick r:id="rId11"/>
              </a:rPr>
              <a:t>國內出差旅費報支要點</a:t>
            </a:r>
            <a:endParaRPr lang="en-US" altLang="zh-TW" dirty="0"/>
          </a:p>
          <a:p>
            <a:r>
              <a:rPr lang="en-US" altLang="zh-TW" dirty="0">
                <a:hlinkClick r:id="rId12"/>
              </a:rPr>
              <a:t>(</a:t>
            </a:r>
            <a:r>
              <a:rPr lang="zh-TW" altLang="en-US" dirty="0">
                <a:hlinkClick r:id="rId12"/>
              </a:rPr>
              <a:t>十</a:t>
            </a:r>
            <a:r>
              <a:rPr lang="en-US" altLang="zh-TW" dirty="0">
                <a:hlinkClick r:id="rId12"/>
              </a:rPr>
              <a:t>)</a:t>
            </a:r>
            <a:r>
              <a:rPr lang="zh-TW" altLang="en-US" dirty="0">
                <a:hlinkClick r:id="rId12"/>
              </a:rPr>
              <a:t>國外出差旅費報支要點</a:t>
            </a:r>
            <a:endParaRPr lang="zh-TW" altLang="en-US" dirty="0"/>
          </a:p>
          <a:p>
            <a:endParaRPr lang="zh-TW" altLang="en-US" dirty="0"/>
          </a:p>
          <a:p>
            <a:endParaRPr lang="zh-TW" altLang="en-US" dirty="0"/>
          </a:p>
        </p:txBody>
      </p:sp>
    </p:spTree>
    <p:extLst>
      <p:ext uri="{BB962C8B-B14F-4D97-AF65-F5344CB8AC3E}">
        <p14:creationId xmlns:p14="http://schemas.microsoft.com/office/powerpoint/2010/main" val="1655244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732892-2542-42BC-A758-DDFEDD1366B5}"/>
              </a:ext>
            </a:extLst>
          </p:cNvPr>
          <p:cNvSpPr>
            <a:spLocks noGrp="1"/>
          </p:cNvSpPr>
          <p:nvPr>
            <p:ph type="title"/>
          </p:nvPr>
        </p:nvSpPr>
        <p:spPr/>
        <p:txBody>
          <a:bodyPr/>
          <a:lstStyle/>
          <a:p>
            <a:r>
              <a:rPr lang="zh-TW" altLang="en-US" dirty="0"/>
              <a:t>    重要相關法規</a:t>
            </a:r>
          </a:p>
        </p:txBody>
      </p:sp>
      <p:sp>
        <p:nvSpPr>
          <p:cNvPr id="5" name="內容版面配置區 3">
            <a:extLst>
              <a:ext uri="{FF2B5EF4-FFF2-40B4-BE49-F238E27FC236}">
                <a16:creationId xmlns:a16="http://schemas.microsoft.com/office/drawing/2014/main" id="{B84F2999-3ED0-4728-A4D7-EF79761B528D}"/>
              </a:ext>
            </a:extLst>
          </p:cNvPr>
          <p:cNvSpPr txBox="1">
            <a:spLocks/>
          </p:cNvSpPr>
          <p:nvPr/>
        </p:nvSpPr>
        <p:spPr>
          <a:xfrm>
            <a:off x="323528" y="915566"/>
            <a:ext cx="8496944" cy="3600400"/>
          </a:xfrm>
          <a:prstGeom prst="rect">
            <a:avLst/>
          </a:prstGeom>
        </p:spPr>
        <p:txBody>
          <a:bodyPr lIns="396000" anchor="t"/>
          <a:lstStyle>
            <a:lvl1pPr marL="0" indent="0" algn="l" defTabSz="914400" rtl="0" eaLnBrk="1" latinLnBrk="1" hangingPunct="1">
              <a:spcBef>
                <a:spcPct val="20000"/>
              </a:spcBef>
              <a:buFont typeface="Arial" pitchFamily="34" charset="0"/>
              <a:buNone/>
              <a:defRPr sz="1600" kern="1200">
                <a:solidFill>
                  <a:schemeClr val="tx1">
                    <a:lumMod val="75000"/>
                    <a:lumOff val="25000"/>
                  </a:schemeClr>
                </a:solidFill>
                <a:latin typeface="微軟正黑體" panose="020B0604030504040204" pitchFamily="34" charset="-120"/>
                <a:ea typeface="微軟正黑體" panose="020B0604030504040204" pitchFamily="34" charset="-120"/>
                <a:cs typeface="Arial" pitchFamily="34" charset="0"/>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TW" dirty="0">
                <a:hlinkClick r:id="rId3"/>
              </a:rPr>
              <a:t>(</a:t>
            </a:r>
            <a:r>
              <a:rPr lang="zh-TW" altLang="en-US" dirty="0">
                <a:hlinkClick r:id="rId3"/>
              </a:rPr>
              <a:t>十一</a:t>
            </a:r>
            <a:r>
              <a:rPr lang="en-US" altLang="zh-TW" dirty="0">
                <a:hlinkClick r:id="rId3"/>
              </a:rPr>
              <a:t>)</a:t>
            </a:r>
            <a:r>
              <a:rPr lang="zh-TW" altLang="en-US" dirty="0">
                <a:hlinkClick r:id="rId3"/>
              </a:rPr>
              <a:t>行政院講座鐘點費支給表</a:t>
            </a:r>
            <a:endParaRPr lang="en-US" altLang="zh-TW" dirty="0"/>
          </a:p>
          <a:p>
            <a:r>
              <a:rPr lang="en-US" altLang="zh-TW" dirty="0">
                <a:hlinkClick r:id="rId4"/>
              </a:rPr>
              <a:t>(</a:t>
            </a:r>
            <a:r>
              <a:rPr lang="zh-TW" altLang="en-US" dirty="0">
                <a:hlinkClick r:id="rId4"/>
              </a:rPr>
              <a:t>十二</a:t>
            </a:r>
            <a:r>
              <a:rPr lang="en-US" altLang="zh-TW" dirty="0">
                <a:hlinkClick r:id="rId4"/>
              </a:rPr>
              <a:t>)</a:t>
            </a:r>
            <a:r>
              <a:rPr lang="zh-TW" altLang="en-US" dirty="0">
                <a:hlinkClick r:id="rId4"/>
              </a:rPr>
              <a:t>國內出差旅費派員參加國內各項訓練或講習費用補助要點解釋彙編</a:t>
            </a:r>
            <a:endParaRPr lang="en-US" altLang="zh-TW" dirty="0"/>
          </a:p>
          <a:p>
            <a:r>
              <a:rPr lang="en-US" altLang="zh-TW" dirty="0">
                <a:hlinkClick r:id="rId4"/>
              </a:rPr>
              <a:t>(</a:t>
            </a:r>
            <a:r>
              <a:rPr lang="zh-TW" altLang="en-US" dirty="0">
                <a:hlinkClick r:id="rId4"/>
              </a:rPr>
              <a:t>十三</a:t>
            </a:r>
            <a:r>
              <a:rPr lang="en-US" altLang="zh-TW" dirty="0">
                <a:hlinkClick r:id="rId4"/>
              </a:rPr>
              <a:t>)</a:t>
            </a:r>
            <a:r>
              <a:rPr lang="zh-TW" altLang="en-US" dirty="0">
                <a:hlinkClick r:id="rId4"/>
              </a:rPr>
              <a:t>國外出差旅費報支要點解釋彙編</a:t>
            </a:r>
            <a:endParaRPr lang="en-US" altLang="zh-TW" dirty="0"/>
          </a:p>
          <a:p>
            <a:r>
              <a:rPr lang="en-US" altLang="zh-TW" dirty="0">
                <a:hlinkClick r:id="rId4"/>
              </a:rPr>
              <a:t>(</a:t>
            </a:r>
            <a:r>
              <a:rPr lang="zh-TW" altLang="en-US" dirty="0">
                <a:hlinkClick r:id="rId4"/>
              </a:rPr>
              <a:t>十四</a:t>
            </a:r>
            <a:r>
              <a:rPr lang="en-US" altLang="zh-TW" dirty="0">
                <a:hlinkClick r:id="rId4"/>
              </a:rPr>
              <a:t>)</a:t>
            </a:r>
            <a:r>
              <a:rPr lang="zh-TW" altLang="en-US" dirty="0">
                <a:hlinkClick r:id="rId4"/>
              </a:rPr>
              <a:t>國內出差以機關所在地為交通費報支起點問答集</a:t>
            </a:r>
            <a:endParaRPr lang="en-US" altLang="zh-TW" dirty="0"/>
          </a:p>
          <a:p>
            <a:r>
              <a:rPr lang="en-US" altLang="zh-TW" dirty="0"/>
              <a:t>(</a:t>
            </a:r>
            <a:r>
              <a:rPr lang="zh-TW" altLang="en-US" dirty="0"/>
              <a:t>十五</a:t>
            </a:r>
            <a:r>
              <a:rPr lang="en-US" altLang="zh-TW" dirty="0"/>
              <a:t>)</a:t>
            </a:r>
            <a:r>
              <a:rPr lang="zh-TW" altLang="en-US" dirty="0"/>
              <a:t>健行科技大學出差旅費規則 </a:t>
            </a:r>
            <a:r>
              <a:rPr lang="en-US" altLang="zh-TW" dirty="0"/>
              <a:t>(</a:t>
            </a:r>
            <a:r>
              <a:rPr lang="zh-TW" altLang="en-US" dirty="0"/>
              <a:t>人事室</a:t>
            </a:r>
            <a:r>
              <a:rPr lang="en-US" altLang="zh-TW" dirty="0"/>
              <a:t>)(</a:t>
            </a:r>
            <a:r>
              <a:rPr lang="zh-TW" altLang="en-US" dirty="0"/>
              <a:t>學生參與校外競賽請參照校內標準支應</a:t>
            </a:r>
            <a:r>
              <a:rPr lang="en-US" altLang="zh-TW" dirty="0"/>
              <a:t>)</a:t>
            </a:r>
            <a:endParaRPr lang="zh-TW" altLang="en-US" dirty="0"/>
          </a:p>
          <a:p>
            <a:r>
              <a:rPr lang="en-US" altLang="zh-TW" dirty="0"/>
              <a:t>(</a:t>
            </a:r>
            <a:r>
              <a:rPr lang="zh-TW" altLang="en-US" dirty="0"/>
              <a:t>十六</a:t>
            </a:r>
            <a:r>
              <a:rPr lang="en-US" altLang="zh-TW" dirty="0"/>
              <a:t>)</a:t>
            </a:r>
            <a:r>
              <a:rPr lang="zh-TW" altLang="en-US" dirty="0"/>
              <a:t>健行科技大學學生企業參訪及校外競賽實施要點</a:t>
            </a:r>
            <a:r>
              <a:rPr lang="en-US" altLang="zh-TW" dirty="0"/>
              <a:t>(</a:t>
            </a:r>
            <a:r>
              <a:rPr lang="zh-TW" altLang="en-US" dirty="0"/>
              <a:t>技合處</a:t>
            </a:r>
            <a:r>
              <a:rPr lang="en-US" altLang="zh-TW" dirty="0"/>
              <a:t>)</a:t>
            </a:r>
            <a:r>
              <a:rPr lang="zh-TW" altLang="en-US" dirty="0"/>
              <a:t> </a:t>
            </a:r>
          </a:p>
          <a:p>
            <a:r>
              <a:rPr lang="en-US" altLang="zh-TW" dirty="0"/>
              <a:t>(</a:t>
            </a:r>
            <a:r>
              <a:rPr lang="zh-TW" altLang="en-US" dirty="0"/>
              <a:t>十七</a:t>
            </a:r>
            <a:r>
              <a:rPr lang="en-US" altLang="zh-TW" dirty="0"/>
              <a:t>)</a:t>
            </a:r>
            <a:r>
              <a:rPr lang="zh-TW" altLang="en-US" dirty="0"/>
              <a:t>健行科技大學補助師生出國參加國際性技藝能競賽及發明展作業要點</a:t>
            </a:r>
            <a:r>
              <a:rPr lang="en-US" altLang="zh-TW" dirty="0"/>
              <a:t>(</a:t>
            </a:r>
            <a:r>
              <a:rPr lang="zh-TW" altLang="en-US" dirty="0"/>
              <a:t>技合處</a:t>
            </a:r>
            <a:r>
              <a:rPr lang="en-US" altLang="zh-TW" dirty="0"/>
              <a:t>)</a:t>
            </a:r>
          </a:p>
          <a:p>
            <a:r>
              <a:rPr lang="en-US" altLang="zh-TW" dirty="0"/>
              <a:t>(</a:t>
            </a:r>
            <a:r>
              <a:rPr lang="zh-TW" altLang="en-US" dirty="0"/>
              <a:t>十八</a:t>
            </a:r>
            <a:r>
              <a:rPr lang="en-US" altLang="zh-TW" dirty="0"/>
              <a:t>)</a:t>
            </a:r>
            <a:r>
              <a:rPr lang="zh-TW" altLang="en-US" dirty="0"/>
              <a:t>高教深耕計畫經費申請、核銷及結案注意事項</a:t>
            </a:r>
            <a:r>
              <a:rPr lang="en-US" altLang="zh-TW" dirty="0"/>
              <a:t>(</a:t>
            </a:r>
            <a:r>
              <a:rPr lang="zh-TW" altLang="en-US" dirty="0"/>
              <a:t>會計室</a:t>
            </a:r>
            <a:r>
              <a:rPr lang="en-US" altLang="zh-TW" dirty="0"/>
              <a:t>)</a:t>
            </a:r>
            <a:endParaRPr lang="zh-TW" altLang="en-US" dirty="0"/>
          </a:p>
          <a:p>
            <a:r>
              <a:rPr lang="en-US" altLang="zh-TW" dirty="0"/>
              <a:t>(</a:t>
            </a:r>
            <a:r>
              <a:rPr lang="zh-TW" altLang="en-US" dirty="0"/>
              <a:t>十九</a:t>
            </a:r>
            <a:r>
              <a:rPr lang="en-US" altLang="zh-TW" dirty="0"/>
              <a:t>)</a:t>
            </a:r>
            <a:r>
              <a:rPr lang="zh-TW" altLang="en-US" dirty="0"/>
              <a:t>產學計畫案經費申請及核銷使用服務手冊</a:t>
            </a:r>
            <a:r>
              <a:rPr lang="en-US" altLang="zh-TW" dirty="0"/>
              <a:t>(</a:t>
            </a:r>
            <a:r>
              <a:rPr lang="zh-TW" altLang="en-US" dirty="0"/>
              <a:t>預算支用系統</a:t>
            </a:r>
            <a:r>
              <a:rPr lang="en-US" altLang="zh-TW" dirty="0"/>
              <a:t>)</a:t>
            </a:r>
          </a:p>
          <a:p>
            <a:r>
              <a:rPr lang="en-US" altLang="zh-TW" dirty="0"/>
              <a:t>(</a:t>
            </a:r>
            <a:r>
              <a:rPr lang="zh-TW" altLang="en-US" dirty="0"/>
              <a:t>二十</a:t>
            </a:r>
            <a:r>
              <a:rPr lang="en-US" altLang="zh-TW" dirty="0"/>
              <a:t>)</a:t>
            </a:r>
            <a:r>
              <a:rPr lang="zh-TW" altLang="en-US" dirty="0"/>
              <a:t>圖儀設備經費作業規範</a:t>
            </a:r>
            <a:r>
              <a:rPr lang="en-US" altLang="zh-TW" dirty="0"/>
              <a:t>(</a:t>
            </a:r>
            <a:r>
              <a:rPr lang="zh-TW" altLang="en-US" dirty="0"/>
              <a:t>技合處</a:t>
            </a:r>
            <a:r>
              <a:rPr lang="en-US" altLang="zh-TW" dirty="0"/>
              <a:t>)</a:t>
            </a:r>
            <a:endParaRPr lang="zh-TW" altLang="en-US" dirty="0"/>
          </a:p>
          <a:p>
            <a:endParaRPr lang="zh-TW" altLang="en-US" dirty="0"/>
          </a:p>
        </p:txBody>
      </p:sp>
    </p:spTree>
    <p:extLst>
      <p:ext uri="{BB962C8B-B14F-4D97-AF65-F5344CB8AC3E}">
        <p14:creationId xmlns:p14="http://schemas.microsoft.com/office/powerpoint/2010/main" val="280837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54F14E2-998A-4A0B-8275-1523ED89753B}"/>
              </a:ext>
            </a:extLst>
          </p:cNvPr>
          <p:cNvSpPr>
            <a:spLocks noGrp="1"/>
          </p:cNvSpPr>
          <p:nvPr>
            <p:ph type="title"/>
          </p:nvPr>
        </p:nvSpPr>
        <p:spPr/>
        <p:txBody>
          <a:bodyPr/>
          <a:lstStyle/>
          <a:p>
            <a:r>
              <a:rPr lang="zh-TW" altLang="en-US" sz="2800" dirty="0"/>
              <a:t>大專校院高等教育深耕計畫經費使用原則</a:t>
            </a:r>
          </a:p>
        </p:txBody>
      </p:sp>
      <p:sp>
        <p:nvSpPr>
          <p:cNvPr id="3" name="內容版面配置區 2">
            <a:extLst>
              <a:ext uri="{FF2B5EF4-FFF2-40B4-BE49-F238E27FC236}">
                <a16:creationId xmlns:a16="http://schemas.microsoft.com/office/drawing/2014/main" id="{D1AC27C8-3050-487D-895F-39829473D963}"/>
              </a:ext>
            </a:extLst>
          </p:cNvPr>
          <p:cNvSpPr>
            <a:spLocks noGrp="1"/>
          </p:cNvSpPr>
          <p:nvPr>
            <p:ph idx="1"/>
          </p:nvPr>
        </p:nvSpPr>
        <p:spPr/>
        <p:txBody>
          <a:bodyPr/>
          <a:lstStyle/>
          <a:p>
            <a:r>
              <a:rPr lang="zh-TW" altLang="en-US" b="1" dirty="0"/>
              <a:t>本計畫經費不得支用於下列項目：</a:t>
            </a:r>
          </a:p>
        </p:txBody>
      </p:sp>
      <p:sp>
        <p:nvSpPr>
          <p:cNvPr id="4" name="內容版面配置區 3">
            <a:extLst>
              <a:ext uri="{FF2B5EF4-FFF2-40B4-BE49-F238E27FC236}">
                <a16:creationId xmlns:a16="http://schemas.microsoft.com/office/drawing/2014/main" id="{B69FD055-AC8F-47A0-9DB6-711BCEED3F46}"/>
              </a:ext>
            </a:extLst>
          </p:cNvPr>
          <p:cNvSpPr>
            <a:spLocks noGrp="1"/>
          </p:cNvSpPr>
          <p:nvPr>
            <p:ph idx="10"/>
          </p:nvPr>
        </p:nvSpPr>
        <p:spPr/>
        <p:txBody>
          <a:bodyPr/>
          <a:lstStyle/>
          <a:p>
            <a:pPr algn="dist"/>
            <a:r>
              <a:rPr lang="en-US" altLang="zh-TW" sz="1600" dirty="0"/>
              <a:t>7.</a:t>
            </a:r>
            <a:r>
              <a:rPr lang="zh-TW" altLang="en-US" sz="1600" dirty="0">
                <a:solidFill>
                  <a:srgbClr val="FF0000"/>
                </a:solidFill>
              </a:rPr>
              <a:t>教育部補助各機關人員之出席費、稿費、審查費、工作費、引言人費</a:t>
            </a:r>
            <a:endParaRPr lang="en-US" altLang="zh-TW" sz="1600" dirty="0">
              <a:solidFill>
                <a:srgbClr val="FF0000"/>
              </a:solidFill>
            </a:endParaRPr>
          </a:p>
          <a:p>
            <a:pPr algn="dist"/>
            <a:r>
              <a:rPr lang="en-US" altLang="zh-TW" sz="1600" dirty="0">
                <a:solidFill>
                  <a:srgbClr val="FF0000"/>
                </a:solidFill>
              </a:rPr>
              <a:t>   </a:t>
            </a:r>
            <a:r>
              <a:rPr lang="zh-TW" altLang="en-US" sz="1600" dirty="0">
                <a:solidFill>
                  <a:srgbClr val="FF0000"/>
                </a:solidFill>
              </a:rPr>
              <a:t>、諮詢費及加班費。</a:t>
            </a:r>
            <a:r>
              <a:rPr lang="zh-TW" altLang="en-US" sz="1600" dirty="0"/>
              <a:t>但出席費、稿費、審查費屬研究性質者，由學校</a:t>
            </a:r>
            <a:endParaRPr lang="en-US" altLang="zh-TW" sz="1600" dirty="0"/>
          </a:p>
          <a:p>
            <a:pPr algn="dist"/>
            <a:r>
              <a:rPr lang="en-US" altLang="zh-TW" sz="1600" dirty="0"/>
              <a:t>   </a:t>
            </a:r>
            <a:r>
              <a:rPr lang="zh-TW" altLang="en-US" sz="1600" dirty="0"/>
              <a:t>訂定相關規範及支用原則後，得依教育部補（捐）助及委辦經費核撥</a:t>
            </a:r>
            <a:endParaRPr lang="en-US" altLang="zh-TW" sz="1600" dirty="0"/>
          </a:p>
          <a:p>
            <a:r>
              <a:rPr lang="en-US" altLang="zh-TW" sz="1600" dirty="0"/>
              <a:t>   </a:t>
            </a:r>
            <a:r>
              <a:rPr lang="zh-TW" altLang="en-US" sz="1600" dirty="0"/>
              <a:t>結報作業要點之計畫彈性經費支用規定辦理。</a:t>
            </a:r>
            <a:endParaRPr lang="en-US" altLang="zh-TW" sz="1600" dirty="0"/>
          </a:p>
          <a:p>
            <a:pPr algn="dist"/>
            <a:r>
              <a:rPr lang="en-US" altLang="zh-TW" sz="1600" dirty="0"/>
              <a:t>8.</a:t>
            </a:r>
            <a:r>
              <a:rPr lang="zh-TW" altLang="en-US" sz="1600" dirty="0">
                <a:solidFill>
                  <a:srgbClr val="FF0000"/>
                </a:solidFill>
              </a:rPr>
              <a:t>學校於招生（包括國內及境外學生）時所提供入學之各項公費或獎助 </a:t>
            </a:r>
            <a:endParaRPr lang="en-US" altLang="zh-TW" sz="1600" dirty="0">
              <a:solidFill>
                <a:srgbClr val="FF0000"/>
              </a:solidFill>
            </a:endParaRPr>
          </a:p>
          <a:p>
            <a:r>
              <a:rPr lang="en-US" altLang="zh-TW" sz="1600" dirty="0">
                <a:solidFill>
                  <a:srgbClr val="FF0000"/>
                </a:solidFill>
              </a:rPr>
              <a:t>   </a:t>
            </a:r>
            <a:r>
              <a:rPr lang="zh-TW" altLang="en-US" sz="1600" dirty="0">
                <a:solidFill>
                  <a:srgbClr val="FF0000"/>
                </a:solidFill>
              </a:rPr>
              <a:t>學金。</a:t>
            </a:r>
          </a:p>
          <a:p>
            <a:pPr algn="dist"/>
            <a:r>
              <a:rPr lang="en-US" altLang="zh-TW" sz="1600" dirty="0">
                <a:solidFill>
                  <a:schemeClr val="tx1"/>
                </a:solidFill>
              </a:rPr>
              <a:t>9.</a:t>
            </a:r>
            <a:r>
              <a:rPr lang="zh-TW" altLang="en-US" sz="1600" dirty="0">
                <a:solidFill>
                  <a:schemeClr val="tx1"/>
                </a:solidFill>
              </a:rPr>
              <a:t>學校以本計畫經費支給特殊優秀教師及研究人員，其於教學、研究、   </a:t>
            </a:r>
            <a:endParaRPr lang="en-US" altLang="zh-TW" sz="1600" dirty="0">
              <a:solidFill>
                <a:schemeClr val="tx1"/>
              </a:solidFill>
            </a:endParaRPr>
          </a:p>
          <a:p>
            <a:pPr algn="dist"/>
            <a:r>
              <a:rPr lang="en-US" altLang="zh-TW" sz="1600" dirty="0">
                <a:solidFill>
                  <a:schemeClr val="tx1"/>
                </a:solidFill>
              </a:rPr>
              <a:t>   </a:t>
            </a:r>
            <a:r>
              <a:rPr lang="zh-TW" altLang="en-US" sz="1600" dirty="0">
                <a:solidFill>
                  <a:schemeClr val="tx1"/>
                </a:solidFill>
              </a:rPr>
              <a:t>服務各面向之績效，經學校校內審核機制及組成審查委員會評估績效 </a:t>
            </a:r>
            <a:endParaRPr lang="en-US" altLang="zh-TW" sz="1600" dirty="0">
              <a:solidFill>
                <a:schemeClr val="tx1"/>
              </a:solidFill>
            </a:endParaRPr>
          </a:p>
          <a:p>
            <a:pPr algn="dist"/>
            <a:r>
              <a:rPr lang="en-US" altLang="zh-TW" sz="1600" dirty="0">
                <a:solidFill>
                  <a:schemeClr val="tx1"/>
                </a:solidFill>
              </a:rPr>
              <a:t>   </a:t>
            </a:r>
            <a:r>
              <a:rPr lang="zh-TW" altLang="en-US" sz="1600" dirty="0">
                <a:solidFill>
                  <a:schemeClr val="tx1"/>
                </a:solidFill>
              </a:rPr>
              <a:t>卓著者，得獲彈性薪資，但不得以本計畫經費支給單篇研究論文之彈 </a:t>
            </a:r>
            <a:endParaRPr lang="en-US" altLang="zh-TW" sz="1600" dirty="0">
              <a:solidFill>
                <a:schemeClr val="tx1"/>
              </a:solidFill>
            </a:endParaRPr>
          </a:p>
          <a:p>
            <a:r>
              <a:rPr lang="en-US" altLang="zh-TW" sz="1600" dirty="0">
                <a:solidFill>
                  <a:schemeClr val="tx1"/>
                </a:solidFill>
              </a:rPr>
              <a:t>   </a:t>
            </a:r>
            <a:r>
              <a:rPr lang="zh-TW" altLang="en-US" sz="1600" dirty="0">
                <a:solidFill>
                  <a:schemeClr val="tx1"/>
                </a:solidFill>
              </a:rPr>
              <a:t>性薪資（包括獎勵金）。</a:t>
            </a:r>
          </a:p>
        </p:txBody>
      </p:sp>
      <p:pic>
        <p:nvPicPr>
          <p:cNvPr id="5" name="圖片 4">
            <a:extLst>
              <a:ext uri="{FF2B5EF4-FFF2-40B4-BE49-F238E27FC236}">
                <a16:creationId xmlns:a16="http://schemas.microsoft.com/office/drawing/2014/main" id="{52D5F8FB-42BE-4DBA-B882-18EC7B966B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Tree>
    <p:extLst>
      <p:ext uri="{BB962C8B-B14F-4D97-AF65-F5344CB8AC3E}">
        <p14:creationId xmlns:p14="http://schemas.microsoft.com/office/powerpoint/2010/main" val="3537225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0"/>
          </p:nvPr>
        </p:nvSpPr>
        <p:spPr/>
        <p:txBody>
          <a:bodyPr/>
          <a:lstStyle/>
          <a:p>
            <a:r>
              <a:rPr lang="en-US" altLang="zh-TW" dirty="0"/>
              <a:t>(</a:t>
            </a:r>
            <a:r>
              <a:rPr lang="zh-TW" altLang="en-US" dirty="0"/>
              <a:t>二十一</a:t>
            </a:r>
            <a:r>
              <a:rPr lang="en-US" altLang="zh-TW" dirty="0"/>
              <a:t>)</a:t>
            </a:r>
            <a:r>
              <a:rPr lang="zh-TW" altLang="en-US" dirty="0"/>
              <a:t>圖儀設備預算注意事項及補充說明</a:t>
            </a:r>
            <a:r>
              <a:rPr lang="en-US" altLang="zh-TW" dirty="0"/>
              <a:t>(</a:t>
            </a:r>
            <a:r>
              <a:rPr lang="zh-TW" altLang="en-US" dirty="0"/>
              <a:t>技合處</a:t>
            </a:r>
            <a:r>
              <a:rPr lang="en-US" altLang="zh-TW" dirty="0"/>
              <a:t>)</a:t>
            </a:r>
          </a:p>
          <a:p>
            <a:r>
              <a:rPr lang="en-US" altLang="zh-TW" dirty="0">
                <a:solidFill>
                  <a:srgbClr val="FF0000"/>
                </a:solidFill>
                <a:hlinkClick r:id="rId2"/>
              </a:rPr>
              <a:t>(</a:t>
            </a:r>
            <a:r>
              <a:rPr lang="zh-TW" altLang="en-US" dirty="0">
                <a:solidFill>
                  <a:srgbClr val="FF0000"/>
                </a:solidFill>
                <a:hlinkClick r:id="rId2"/>
              </a:rPr>
              <a:t>二十二</a:t>
            </a:r>
            <a:r>
              <a:rPr lang="en-US" altLang="zh-TW" dirty="0">
                <a:solidFill>
                  <a:srgbClr val="FF0000"/>
                </a:solidFill>
                <a:hlinkClick r:id="rId2"/>
              </a:rPr>
              <a:t>)</a:t>
            </a:r>
            <a:r>
              <a:rPr lang="zh-TW" altLang="en-US" dirty="0">
                <a:hlinkClick r:id="rId2"/>
              </a:rPr>
              <a:t>中央政府各機關派赴國外各地區出差人員生活費日支數額表</a:t>
            </a:r>
            <a:br>
              <a:rPr lang="en-US" altLang="zh-TW" dirty="0"/>
            </a:br>
            <a:r>
              <a:rPr lang="en-US" altLang="zh-TW" dirty="0">
                <a:hlinkClick r:id="rId3"/>
              </a:rPr>
              <a:t>(</a:t>
            </a:r>
            <a:r>
              <a:rPr lang="zh-TW" altLang="en-US" dirty="0">
                <a:hlinkClick r:id="rId3"/>
              </a:rPr>
              <a:t>二十三</a:t>
            </a:r>
            <a:r>
              <a:rPr lang="en-US" altLang="zh-TW" dirty="0">
                <a:hlinkClick r:id="rId3"/>
              </a:rPr>
              <a:t>)</a:t>
            </a:r>
            <a:r>
              <a:rPr lang="zh-TW" altLang="en-US" dirty="0">
                <a:hlinkClick r:id="rId3"/>
              </a:rPr>
              <a:t>中央政府各機關派赴大陸地區、香港及澳門出差人員生活費日支數額表</a:t>
            </a:r>
            <a:endParaRPr lang="en-US" altLang="zh-TW" dirty="0"/>
          </a:p>
          <a:p>
            <a:r>
              <a:rPr lang="en-US" altLang="zh-TW" dirty="0">
                <a:solidFill>
                  <a:srgbClr val="FF0000"/>
                </a:solidFill>
                <a:hlinkClick r:id="rId4"/>
              </a:rPr>
              <a:t>(</a:t>
            </a:r>
            <a:r>
              <a:rPr lang="zh-TW" altLang="en-US" dirty="0">
                <a:solidFill>
                  <a:srgbClr val="FF0000"/>
                </a:solidFill>
                <a:hlinkClick r:id="rId4"/>
              </a:rPr>
              <a:t>二十四</a:t>
            </a:r>
            <a:r>
              <a:rPr lang="en-US" altLang="zh-TW" dirty="0">
                <a:solidFill>
                  <a:srgbClr val="FF0000"/>
                </a:solidFill>
                <a:hlinkClick r:id="rId4"/>
              </a:rPr>
              <a:t>)</a:t>
            </a:r>
            <a:r>
              <a:rPr lang="zh-TW" altLang="en-US" dirty="0">
                <a:hlinkClick r:id="rId4"/>
              </a:rPr>
              <a:t>國家科學及技術委員會補助邀請國際科技人士短期訪問作業要點</a:t>
            </a:r>
            <a:endParaRPr lang="en-US" altLang="zh-TW" dirty="0"/>
          </a:p>
          <a:p>
            <a:r>
              <a:rPr lang="en-US" altLang="zh-TW" dirty="0">
                <a:hlinkClick r:id="rId5"/>
              </a:rPr>
              <a:t>(</a:t>
            </a:r>
            <a:r>
              <a:rPr lang="zh-TW" altLang="en-US" dirty="0">
                <a:solidFill>
                  <a:srgbClr val="FF0000"/>
                </a:solidFill>
                <a:hlinkClick r:id="rId5"/>
              </a:rPr>
              <a:t>二十五</a:t>
            </a:r>
            <a:r>
              <a:rPr lang="en-US" altLang="zh-TW" dirty="0">
                <a:solidFill>
                  <a:srgbClr val="FF0000"/>
                </a:solidFill>
                <a:hlinkClick r:id="rId5"/>
              </a:rPr>
              <a:t>)</a:t>
            </a:r>
            <a:r>
              <a:rPr lang="zh-TW" altLang="en-US" dirty="0">
                <a:solidFill>
                  <a:srgbClr val="FF0000"/>
                </a:solidFill>
                <a:hlinkClick r:id="rId5"/>
              </a:rPr>
              <a:t>會計室其它法規</a:t>
            </a:r>
            <a:endParaRPr lang="en-US" altLang="zh-TW" dirty="0">
              <a:solidFill>
                <a:srgbClr val="FF0000"/>
              </a:solidFill>
            </a:endParaRPr>
          </a:p>
        </p:txBody>
      </p:sp>
      <p:sp>
        <p:nvSpPr>
          <p:cNvPr id="4" name="標題 2">
            <a:extLst>
              <a:ext uri="{FF2B5EF4-FFF2-40B4-BE49-F238E27FC236}">
                <a16:creationId xmlns:a16="http://schemas.microsoft.com/office/drawing/2014/main" id="{34EB449F-CCFA-42F2-8ADD-0B3E8133967D}"/>
              </a:ext>
            </a:extLst>
          </p:cNvPr>
          <p:cNvSpPr>
            <a:spLocks noGrp="1"/>
          </p:cNvSpPr>
          <p:nvPr>
            <p:ph type="title"/>
          </p:nvPr>
        </p:nvSpPr>
        <p:spPr/>
        <p:txBody>
          <a:bodyPr/>
          <a:lstStyle/>
          <a:p>
            <a:r>
              <a:rPr lang="zh-TW" altLang="en-US" dirty="0"/>
              <a:t>    重要相關法規</a:t>
            </a:r>
          </a:p>
        </p:txBody>
      </p:sp>
    </p:spTree>
    <p:extLst>
      <p:ext uri="{BB962C8B-B14F-4D97-AF65-F5344CB8AC3E}">
        <p14:creationId xmlns:p14="http://schemas.microsoft.com/office/powerpoint/2010/main" val="2129826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TW" altLang="en-US" dirty="0"/>
              <a:t>預算編列重要注意事項</a:t>
            </a:r>
          </a:p>
        </p:txBody>
      </p:sp>
      <p:pic>
        <p:nvPicPr>
          <p:cNvPr id="17" name="圖片 16">
            <a:extLst>
              <a:ext uri="{FF2B5EF4-FFF2-40B4-BE49-F238E27FC236}">
                <a16:creationId xmlns:a16="http://schemas.microsoft.com/office/drawing/2014/main" id="{52A1F849-AB2D-4E05-8851-446C101907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4579893"/>
            <a:ext cx="1171593" cy="404415"/>
          </a:xfrm>
          <a:prstGeom prst="rect">
            <a:avLst/>
          </a:prstGeom>
        </p:spPr>
      </p:pic>
      <p:sp>
        <p:nvSpPr>
          <p:cNvPr id="2" name="動作按鈕: 移至首頁 1">
            <a:hlinkClick r:id="rId4" action="ppaction://hlinksldjump" highlightClick="1"/>
            <a:extLst>
              <a:ext uri="{FF2B5EF4-FFF2-40B4-BE49-F238E27FC236}">
                <a16:creationId xmlns:a16="http://schemas.microsoft.com/office/drawing/2014/main" id="{A5B52803-C7CF-4407-9567-15CB37A05B5C}"/>
              </a:ext>
            </a:extLst>
          </p:cNvPr>
          <p:cNvSpPr/>
          <p:nvPr/>
        </p:nvSpPr>
        <p:spPr>
          <a:xfrm>
            <a:off x="8934104" y="4891182"/>
            <a:ext cx="216024" cy="252318"/>
          </a:xfrm>
          <a:prstGeom prst="actionButtonHom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TW" altLang="en-US" dirty="0"/>
          </a:p>
        </p:txBody>
      </p:sp>
    </p:spTree>
    <p:extLst>
      <p:ext uri="{BB962C8B-B14F-4D97-AF65-F5344CB8AC3E}">
        <p14:creationId xmlns:p14="http://schemas.microsoft.com/office/powerpoint/2010/main" val="51008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FA5389F-03FE-41CF-888D-8696805E11E4}"/>
              </a:ext>
            </a:extLst>
          </p:cNvPr>
          <p:cNvSpPr>
            <a:spLocks noGrp="1"/>
          </p:cNvSpPr>
          <p:nvPr>
            <p:ph type="title"/>
          </p:nvPr>
        </p:nvSpPr>
        <p:spPr/>
        <p:txBody>
          <a:bodyPr/>
          <a:lstStyle/>
          <a:p>
            <a:r>
              <a:rPr lang="zh-TW" altLang="en-US" dirty="0"/>
              <a:t>    </a:t>
            </a:r>
            <a:r>
              <a:rPr lang="zh-TW" altLang="en-US" sz="2800" dirty="0"/>
              <a:t>預算編列重要注意事項</a:t>
            </a:r>
          </a:p>
        </p:txBody>
      </p:sp>
      <p:sp>
        <p:nvSpPr>
          <p:cNvPr id="4" name="內容版面配置區 3">
            <a:extLst>
              <a:ext uri="{FF2B5EF4-FFF2-40B4-BE49-F238E27FC236}">
                <a16:creationId xmlns:a16="http://schemas.microsoft.com/office/drawing/2014/main" id="{F647287A-EF60-47C1-A462-4D464925A9A1}"/>
              </a:ext>
            </a:extLst>
          </p:cNvPr>
          <p:cNvSpPr>
            <a:spLocks noGrp="1"/>
          </p:cNvSpPr>
          <p:nvPr>
            <p:ph idx="10"/>
          </p:nvPr>
        </p:nvSpPr>
        <p:spPr>
          <a:xfrm>
            <a:off x="467544" y="699542"/>
            <a:ext cx="8342584" cy="4016454"/>
          </a:xfrm>
        </p:spPr>
        <p:txBody>
          <a:bodyPr/>
          <a:lstStyle/>
          <a:p>
            <a:pPr marL="285750" indent="-285750">
              <a:lnSpc>
                <a:spcPts val="1800"/>
              </a:lnSpc>
              <a:buFont typeface="Wingdings" panose="05000000000000000000" pitchFamily="2" charset="2"/>
              <a:buChar char="Ø"/>
            </a:pPr>
            <a:r>
              <a:rPr lang="zh-TW" altLang="en-US" b="1" dirty="0"/>
              <a:t>經費使用原則：</a:t>
            </a:r>
            <a:endParaRPr lang="en-US" altLang="zh-TW" b="1" dirty="0"/>
          </a:p>
          <a:p>
            <a:pPr marL="720000" indent="-285750">
              <a:lnSpc>
                <a:spcPts val="1800"/>
              </a:lnSpc>
              <a:buFont typeface="Arial" panose="020B0604020202020204" pitchFamily="34" charset="0"/>
              <a:buChar char="•"/>
            </a:pPr>
            <a:r>
              <a:rPr lang="zh-TW" altLang="zh-TW" dirty="0"/>
              <a:t>請依</a:t>
            </a:r>
            <a:r>
              <a:rPr lang="en-US" altLang="zh-TW" dirty="0"/>
              <a:t>【</a:t>
            </a:r>
            <a:r>
              <a:rPr lang="zh-TW" altLang="en-US" dirty="0"/>
              <a:t>大</a:t>
            </a:r>
            <a:r>
              <a:rPr lang="zh-TW" altLang="zh-TW" dirty="0"/>
              <a:t>專校院高等教育深耕計畫經費使用原則</a:t>
            </a:r>
            <a:r>
              <a:rPr lang="en-US" altLang="zh-TW" dirty="0"/>
              <a:t>】</a:t>
            </a:r>
            <a:r>
              <a:rPr lang="zh-TW" altLang="zh-TW" dirty="0"/>
              <a:t>：</a:t>
            </a:r>
            <a:endParaRPr lang="en-US" altLang="zh-TW" dirty="0"/>
          </a:p>
          <a:p>
            <a:pPr marL="900000" indent="-342900">
              <a:lnSpc>
                <a:spcPts val="1800"/>
              </a:lnSpc>
              <a:buFont typeface="Wingdings" panose="05000000000000000000" pitchFamily="2" charset="2"/>
              <a:buAutoNum type="circleNumWdWhitePlain"/>
            </a:pPr>
            <a:r>
              <a:rPr lang="zh-TW" altLang="en-US" dirty="0"/>
              <a:t>第三條之（二）</a:t>
            </a:r>
            <a:r>
              <a:rPr lang="en-US" altLang="zh-TW" dirty="0"/>
              <a:t>【</a:t>
            </a:r>
            <a:r>
              <a:rPr lang="zh-TW" altLang="en-US" dirty="0"/>
              <a:t>本計畫補助之經費，係為提升學校整體教學及研究水準，並用於在校學生及教師為主。</a:t>
            </a:r>
            <a:r>
              <a:rPr lang="en-US" altLang="zh-TW" dirty="0"/>
              <a:t>】</a:t>
            </a:r>
          </a:p>
          <a:p>
            <a:pPr marL="900000" indent="-342900">
              <a:lnSpc>
                <a:spcPts val="1800"/>
              </a:lnSpc>
              <a:buFont typeface="Wingdings" panose="05000000000000000000" pitchFamily="2" charset="2"/>
              <a:buAutoNum type="circleNumWdWhitePlain"/>
            </a:pPr>
            <a:r>
              <a:rPr lang="zh-TW" altLang="en-US" dirty="0"/>
              <a:t>第三條之（三）</a:t>
            </a:r>
            <a:r>
              <a:rPr lang="en-US" altLang="zh-TW" dirty="0"/>
              <a:t>【</a:t>
            </a:r>
            <a:r>
              <a:rPr lang="zh-TW" altLang="en-US" dirty="0"/>
              <a:t>本計畫經費不得支用於下列項目：學校與招生相關經費（包括提供國內及境外學生入學時之各項公費或獎助學金、招生宣導、試務工作費用等）。</a:t>
            </a:r>
            <a:r>
              <a:rPr lang="en-US" altLang="zh-TW" dirty="0"/>
              <a:t>】</a:t>
            </a:r>
            <a:endParaRPr lang="zh-TW" altLang="zh-TW" dirty="0"/>
          </a:p>
          <a:p>
            <a:pPr marL="720000" indent="-285750">
              <a:lnSpc>
                <a:spcPts val="1800"/>
              </a:lnSpc>
              <a:buFont typeface="Arial" panose="020B0604020202020204" pitchFamily="34" charset="0"/>
              <a:buChar char="•"/>
            </a:pPr>
            <a:r>
              <a:rPr lang="zh-TW" altLang="en-US" dirty="0"/>
              <a:t>經費請勿支用</a:t>
            </a:r>
            <a:r>
              <a:rPr lang="zh-TW" altLang="en-US" dirty="0">
                <a:solidFill>
                  <a:srgbClr val="FF0000"/>
                </a:solidFill>
              </a:rPr>
              <a:t>招生宣導、輔導附近高中職</a:t>
            </a:r>
            <a:r>
              <a:rPr lang="zh-TW" altLang="en-US" dirty="0"/>
              <a:t>等相關活動性質，應與提升</a:t>
            </a:r>
            <a:r>
              <a:rPr lang="zh-TW" altLang="en-US" dirty="0">
                <a:solidFill>
                  <a:srgbClr val="FF0000"/>
                </a:solidFill>
              </a:rPr>
              <a:t>教學與研究</a:t>
            </a:r>
            <a:r>
              <a:rPr lang="zh-TW" altLang="en-US" dirty="0"/>
              <a:t>之計畫目標，依「</a:t>
            </a:r>
            <a:r>
              <a:rPr lang="zh-TW" altLang="en-US" dirty="0">
                <a:solidFill>
                  <a:srgbClr val="FF0000"/>
                </a:solidFill>
              </a:rPr>
              <a:t>大專校院高等教育深耕計畫經費使用原則</a:t>
            </a:r>
            <a:r>
              <a:rPr lang="zh-TW" altLang="en-US" dirty="0"/>
              <a:t>」辦理相關經費。</a:t>
            </a:r>
            <a:endParaRPr lang="en-US" altLang="zh-TW" dirty="0"/>
          </a:p>
          <a:p>
            <a:pPr marL="720000" indent="-285750">
              <a:lnSpc>
                <a:spcPts val="1800"/>
              </a:lnSpc>
              <a:buFont typeface="Arial" panose="020B0604020202020204" pitchFamily="34" charset="0"/>
              <a:buChar char="•"/>
            </a:pPr>
            <a:r>
              <a:rPr lang="zh-TW" altLang="en-US" dirty="0"/>
              <a:t>工讀金請以</a:t>
            </a:r>
            <a:r>
              <a:rPr lang="zh-TW" altLang="en-US" dirty="0">
                <a:solidFill>
                  <a:srgbClr val="FF0000"/>
                </a:solidFill>
              </a:rPr>
              <a:t>執行計畫活動相關內容及教學面編列</a:t>
            </a:r>
            <a:r>
              <a:rPr lang="zh-TW" altLang="en-US" dirty="0"/>
              <a:t>為主，勿為</a:t>
            </a:r>
            <a:r>
              <a:rPr lang="zh-TW" altLang="en-US" dirty="0">
                <a:solidFill>
                  <a:srgbClr val="FF0000"/>
                </a:solidFill>
              </a:rPr>
              <a:t>行政面</a:t>
            </a:r>
            <a:r>
              <a:rPr lang="zh-TW" altLang="en-US" dirty="0"/>
              <a:t>支應。</a:t>
            </a:r>
            <a:endParaRPr lang="en-US" altLang="zh-TW" dirty="0"/>
          </a:p>
          <a:p>
            <a:pPr marL="720000" indent="-285750">
              <a:lnSpc>
                <a:spcPts val="1800"/>
              </a:lnSpc>
              <a:buFont typeface="Arial" panose="020B0604020202020204" pitchFamily="34" charset="0"/>
              <a:buChar char="•"/>
            </a:pPr>
            <a:r>
              <a:rPr lang="zh-TW" altLang="en-US" dirty="0"/>
              <a:t>請依</a:t>
            </a:r>
            <a:r>
              <a:rPr lang="en-US" altLang="zh-TW" dirty="0"/>
              <a:t>【</a:t>
            </a:r>
            <a:r>
              <a:rPr lang="zh-TW" altLang="en-US" dirty="0"/>
              <a:t>教育部及所屬機關</a:t>
            </a:r>
            <a:r>
              <a:rPr lang="en-US" altLang="zh-TW" dirty="0"/>
              <a:t>(</a:t>
            </a:r>
            <a:r>
              <a:rPr lang="zh-TW" altLang="en-US" dirty="0"/>
              <a:t>構</a:t>
            </a:r>
            <a:r>
              <a:rPr lang="en-US" altLang="zh-TW" dirty="0"/>
              <a:t>)</a:t>
            </a:r>
            <a:r>
              <a:rPr lang="zh-TW" altLang="en-US" dirty="0"/>
              <a:t>辦理各類會議講習訓練與研討（習）會管理要點</a:t>
            </a:r>
            <a:r>
              <a:rPr lang="en-US" altLang="zh-TW" dirty="0"/>
              <a:t>】</a:t>
            </a:r>
          </a:p>
          <a:p>
            <a:pPr marL="434250">
              <a:lnSpc>
                <a:spcPts val="1800"/>
              </a:lnSpc>
            </a:pPr>
            <a:r>
              <a:rPr lang="zh-TW" altLang="en-US" dirty="0"/>
              <a:t>      不得編列聘請</a:t>
            </a:r>
            <a:r>
              <a:rPr lang="zh-TW" altLang="en-US" dirty="0">
                <a:solidFill>
                  <a:srgbClr val="FF0000"/>
                </a:solidFill>
              </a:rPr>
              <a:t>樂團演唱或表演</a:t>
            </a:r>
            <a:r>
              <a:rPr lang="zh-TW" altLang="en-US" dirty="0"/>
              <a:t>之經費：不得編列</a:t>
            </a:r>
            <a:r>
              <a:rPr lang="zh-TW" altLang="en-US" dirty="0">
                <a:solidFill>
                  <a:srgbClr val="FF0000"/>
                </a:solidFill>
              </a:rPr>
              <a:t>紀念品、禮品或宣導品</a:t>
            </a:r>
            <a:r>
              <a:rPr lang="zh-TW" altLang="en-US" dirty="0"/>
              <a:t>之經費。</a:t>
            </a:r>
            <a:endParaRPr lang="en-US" altLang="zh-TW"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434250">
              <a:lnSpc>
                <a:spcPts val="1800"/>
              </a:lnSpc>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zh-TW" altLang="zh-TW" dirty="0"/>
          </a:p>
          <a:p>
            <a:pPr marL="720000" indent="-285750">
              <a:lnSpc>
                <a:spcPts val="1800"/>
              </a:lnSpc>
              <a:buFont typeface="Arial" panose="020B0604020202020204" pitchFamily="34" charset="0"/>
              <a:buChar char="•"/>
            </a:pPr>
            <a:endParaRPr lang="en-US" altLang="zh-TW" dirty="0"/>
          </a:p>
          <a:p>
            <a:pPr>
              <a:lnSpc>
                <a:spcPts val="1800"/>
              </a:lnSpc>
            </a:pPr>
            <a:br>
              <a:rPr lang="en-US" altLang="zh-TW" dirty="0"/>
            </a:br>
            <a:endParaRPr lang="en-US" altLang="zh-TW" dirty="0"/>
          </a:p>
          <a:p>
            <a:pPr marL="285750" indent="-285750">
              <a:lnSpc>
                <a:spcPts val="1800"/>
              </a:lnSpc>
              <a:buFont typeface="Arial" panose="020B0604020202020204" pitchFamily="34" charset="0"/>
              <a:buChar char="•"/>
            </a:pPr>
            <a:endParaRPr lang="en-US" altLang="zh-TW" dirty="0"/>
          </a:p>
          <a:p>
            <a:pPr>
              <a:lnSpc>
                <a:spcPts val="1800"/>
              </a:lnSpc>
            </a:pPr>
            <a:endParaRPr lang="en-US" altLang="zh-TW" dirty="0"/>
          </a:p>
          <a:p>
            <a:pPr>
              <a:lnSpc>
                <a:spcPts val="1800"/>
              </a:lnSpc>
            </a:pPr>
            <a:endParaRPr lang="zh-TW" altLang="en-US" dirty="0"/>
          </a:p>
          <a:p>
            <a:pPr>
              <a:lnSpc>
                <a:spcPts val="1800"/>
              </a:lnSpc>
            </a:pPr>
            <a:endParaRPr lang="zh-TW" altLang="en-US" dirty="0"/>
          </a:p>
        </p:txBody>
      </p:sp>
    </p:spTree>
    <p:extLst>
      <p:ext uri="{BB962C8B-B14F-4D97-AF65-F5344CB8AC3E}">
        <p14:creationId xmlns:p14="http://schemas.microsoft.com/office/powerpoint/2010/main" val="794016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6FA5389F-03FE-41CF-888D-8696805E11E4}"/>
              </a:ext>
            </a:extLst>
          </p:cNvPr>
          <p:cNvSpPr>
            <a:spLocks noGrp="1"/>
          </p:cNvSpPr>
          <p:nvPr>
            <p:ph type="title"/>
          </p:nvPr>
        </p:nvSpPr>
        <p:spPr/>
        <p:txBody>
          <a:bodyPr/>
          <a:lstStyle/>
          <a:p>
            <a:r>
              <a:rPr lang="zh-TW" altLang="en-US" dirty="0"/>
              <a:t>    </a:t>
            </a:r>
            <a:r>
              <a:rPr lang="zh-TW" altLang="en-US" sz="2800" dirty="0"/>
              <a:t>預算編列重要注意事項</a:t>
            </a:r>
          </a:p>
        </p:txBody>
      </p:sp>
      <p:sp>
        <p:nvSpPr>
          <p:cNvPr id="4" name="內容版面配置區 3">
            <a:extLst>
              <a:ext uri="{FF2B5EF4-FFF2-40B4-BE49-F238E27FC236}">
                <a16:creationId xmlns:a16="http://schemas.microsoft.com/office/drawing/2014/main" id="{F647287A-EF60-47C1-A462-4D464925A9A1}"/>
              </a:ext>
            </a:extLst>
          </p:cNvPr>
          <p:cNvSpPr>
            <a:spLocks noGrp="1"/>
          </p:cNvSpPr>
          <p:nvPr>
            <p:ph idx="10"/>
          </p:nvPr>
        </p:nvSpPr>
        <p:spPr>
          <a:xfrm>
            <a:off x="18296" y="627534"/>
            <a:ext cx="8154104" cy="4016454"/>
          </a:xfrm>
        </p:spPr>
        <p:txBody>
          <a:bodyPr/>
          <a:lstStyle/>
          <a:p>
            <a:pPr marL="285750" indent="-285750">
              <a:lnSpc>
                <a:spcPts val="1800"/>
              </a:lnSpc>
              <a:buFont typeface="Wingdings" panose="05000000000000000000" pitchFamily="2" charset="2"/>
              <a:buChar char="Ø"/>
            </a:pPr>
            <a:r>
              <a:rPr lang="zh-TW" altLang="en-US" b="1" dirty="0"/>
              <a:t>膳宿費：</a:t>
            </a:r>
            <a:endParaRPr lang="en-US" altLang="zh-TW" b="1" dirty="0"/>
          </a:p>
          <a:p>
            <a:pPr marL="720000" indent="-285750">
              <a:lnSpc>
                <a:spcPts val="1800"/>
              </a:lnSpc>
              <a:buFont typeface="Arial" panose="020B0604020202020204" pitchFamily="34" charset="0"/>
              <a:buChar char="•"/>
            </a:pPr>
            <a:r>
              <a:rPr lang="zh-TW" altLang="en-US" dirty="0"/>
              <a:t>請附開會通知或簽到表，並註明</a:t>
            </a:r>
            <a:r>
              <a:rPr lang="zh-TW" altLang="en-US" dirty="0">
                <a:solidFill>
                  <a:srgbClr val="FF0000"/>
                </a:solidFill>
              </a:rPr>
              <a:t>會議名稱、日期時點、地點、與會人員簽到</a:t>
            </a:r>
            <a:r>
              <a:rPr lang="zh-TW" altLang="en-US" dirty="0"/>
              <a:t>。</a:t>
            </a:r>
            <a:endParaRPr lang="en-US" altLang="zh-TW" dirty="0"/>
          </a:p>
          <a:p>
            <a:pPr marL="720000" indent="-285750">
              <a:lnSpc>
                <a:spcPts val="1800"/>
              </a:lnSpc>
              <a:buFont typeface="Arial" panose="020B0604020202020204" pitchFamily="34" charset="0"/>
              <a:buChar char="•"/>
            </a:pPr>
            <a:r>
              <a:rPr lang="zh-TW" altLang="en-US" dirty="0"/>
              <a:t>依教育部及所屬機關</a:t>
            </a:r>
            <a:r>
              <a:rPr lang="en-US" altLang="zh-TW" dirty="0"/>
              <a:t>(</a:t>
            </a:r>
            <a:r>
              <a:rPr lang="zh-TW" altLang="en-US" dirty="0"/>
              <a:t>構</a:t>
            </a:r>
            <a:r>
              <a:rPr lang="en-US" altLang="zh-TW" dirty="0"/>
              <a:t>)</a:t>
            </a:r>
            <a:r>
              <a:rPr lang="zh-TW" altLang="en-US" dirty="0">
                <a:solidFill>
                  <a:srgbClr val="FF0000"/>
                </a:solidFill>
              </a:rPr>
              <a:t>辦理各類會議講習訓練與研討（習）會管理要點</a:t>
            </a:r>
            <a:r>
              <a:rPr lang="zh-TW" altLang="en-US" dirty="0"/>
              <a:t>規定。</a:t>
            </a:r>
            <a:endParaRPr lang="en-US" altLang="zh-TW" dirty="0"/>
          </a:p>
          <a:p>
            <a:pPr marL="720000" indent="-285750">
              <a:lnSpc>
                <a:spcPts val="1800"/>
              </a:lnSpc>
              <a:buFont typeface="Arial" panose="020B0604020202020204" pitchFamily="34" charset="0"/>
              <a:buChar char="•"/>
            </a:pPr>
            <a:r>
              <a:rPr lang="zh-TW" altLang="zh-TW" b="1" dirty="0"/>
              <a:t>本校秉持撙節原則辦理膳費規定，說明如下</a:t>
            </a:r>
            <a:r>
              <a:rPr lang="en-US" altLang="zh-TW" b="1" dirty="0"/>
              <a:t>  </a:t>
            </a:r>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sz="4000" b="1" dirty="0"/>
          </a:p>
          <a:p>
            <a:pPr marL="720000" indent="-285750">
              <a:lnSpc>
                <a:spcPts val="1800"/>
              </a:lnSpc>
              <a:buFont typeface="Arial" panose="020B0604020202020204" pitchFamily="34" charset="0"/>
              <a:buChar char="•"/>
            </a:pPr>
            <a:endParaRPr lang="en-US" altLang="zh-TW" sz="4000" b="1" dirty="0"/>
          </a:p>
          <a:p>
            <a:pPr marL="434250">
              <a:lnSpc>
                <a:spcPts val="1800"/>
              </a:lnSpc>
            </a:pPr>
            <a:endParaRPr lang="en-US" altLang="zh-TW" b="1" dirty="0"/>
          </a:p>
          <a:p>
            <a:pPr marL="720000" indent="-285750">
              <a:lnSpc>
                <a:spcPts val="1800"/>
              </a:lnSpc>
              <a:buFont typeface="Arial" panose="020B0604020202020204" pitchFamily="34" charset="0"/>
              <a:buChar char="•"/>
            </a:pPr>
            <a:r>
              <a:rPr lang="zh-TW" altLang="en-US" u="sng" dirty="0">
                <a:solidFill>
                  <a:srgbClr val="FF0000"/>
                </a:solidFill>
              </a:rPr>
              <a:t>茶點</a:t>
            </a:r>
            <a:r>
              <a:rPr lang="zh-TW" altLang="en-US" u="sng" dirty="0"/>
              <a:t>活動需超過</a:t>
            </a:r>
            <a:r>
              <a:rPr lang="en-US" altLang="zh-TW" u="sng" dirty="0">
                <a:solidFill>
                  <a:srgbClr val="FF0000"/>
                </a:solidFill>
              </a:rPr>
              <a:t>3</a:t>
            </a:r>
            <a:r>
              <a:rPr lang="zh-TW" altLang="en-US" u="sng" dirty="0">
                <a:solidFill>
                  <a:srgbClr val="FF0000"/>
                </a:solidFill>
              </a:rPr>
              <a:t>小時；中餐</a:t>
            </a:r>
            <a:r>
              <a:rPr lang="zh-TW" altLang="en-US" u="sng" dirty="0"/>
              <a:t>活動需至</a:t>
            </a:r>
            <a:r>
              <a:rPr lang="en-US" altLang="zh-TW" u="sng" dirty="0">
                <a:solidFill>
                  <a:srgbClr val="FF0000"/>
                </a:solidFill>
              </a:rPr>
              <a:t>11:50</a:t>
            </a:r>
            <a:r>
              <a:rPr lang="zh-TW" altLang="en-US" u="sng" dirty="0">
                <a:solidFill>
                  <a:srgbClr val="FF0000"/>
                </a:solidFill>
              </a:rPr>
              <a:t>，</a:t>
            </a:r>
            <a:r>
              <a:rPr lang="zh-TW" altLang="en-US" u="sng" dirty="0"/>
              <a:t>晚餐活動需至</a:t>
            </a:r>
            <a:r>
              <a:rPr lang="en-US" altLang="zh-TW" u="sng" dirty="0">
                <a:solidFill>
                  <a:srgbClr val="FF0000"/>
                </a:solidFill>
              </a:rPr>
              <a:t>17:30</a:t>
            </a:r>
            <a:r>
              <a:rPr lang="zh-TW" altLang="en-US" u="sng" dirty="0"/>
              <a:t> </a:t>
            </a:r>
            <a:r>
              <a:rPr lang="zh-TW" altLang="en-US" dirty="0">
                <a:solidFill>
                  <a:srgbClr val="FF0000"/>
                </a:solidFill>
              </a:rPr>
              <a:t>。</a:t>
            </a:r>
            <a:endParaRPr lang="en-US" altLang="zh-TW" dirty="0">
              <a:solidFill>
                <a:srgbClr val="FF0000"/>
              </a:solidFill>
            </a:endParaRPr>
          </a:p>
          <a:p>
            <a:pPr marL="720000" indent="-285750">
              <a:lnSpc>
                <a:spcPts val="1800"/>
              </a:lnSpc>
              <a:buFont typeface="Arial" panose="020B0604020202020204" pitchFamily="34" charset="0"/>
              <a:buChar char="•"/>
            </a:pPr>
            <a:r>
              <a:rPr lang="zh-TW" altLang="en-US" dirty="0">
                <a:solidFill>
                  <a:schemeClr val="tx1"/>
                </a:solidFill>
              </a:rPr>
              <a:t>除課程為中午開始者，得支應中餐。</a:t>
            </a:r>
            <a:r>
              <a:rPr lang="zh-TW" altLang="en-US" u="sng" dirty="0">
                <a:solidFill>
                  <a:srgbClr val="FF0000"/>
                </a:solidFill>
              </a:rPr>
              <a:t>實際授課</a:t>
            </a:r>
            <a:r>
              <a:rPr lang="en-US" altLang="zh-TW" u="sng" dirty="0">
                <a:solidFill>
                  <a:srgbClr val="FF0000"/>
                </a:solidFill>
              </a:rPr>
              <a:t>13:00</a:t>
            </a:r>
            <a:r>
              <a:rPr lang="zh-TW" altLang="en-US" u="sng" dirty="0">
                <a:solidFill>
                  <a:srgbClr val="FF0000"/>
                </a:solidFill>
              </a:rPr>
              <a:t>開始者，請勿以中午報到為由支應中餐。</a:t>
            </a:r>
            <a:endParaRPr lang="en-US" altLang="zh-TW" u="sng" dirty="0">
              <a:solidFill>
                <a:srgbClr val="FF0000"/>
              </a:solidFill>
            </a:endParaRPr>
          </a:p>
          <a:p>
            <a:pPr marL="720000" indent="-285750">
              <a:lnSpc>
                <a:spcPts val="1800"/>
              </a:lnSpc>
              <a:buFont typeface="Arial" panose="020B0604020202020204" pitchFamily="34" charset="0"/>
              <a:buChar char="•"/>
            </a:pPr>
            <a:r>
              <a:rPr lang="zh-TW" altLang="en-US" dirty="0"/>
              <a:t>依校內規範</a:t>
            </a:r>
            <a:r>
              <a:rPr lang="zh-TW" altLang="en-US" dirty="0">
                <a:solidFill>
                  <a:srgbClr val="FF0000"/>
                </a:solidFill>
              </a:rPr>
              <a:t>「對內」</a:t>
            </a:r>
            <a:r>
              <a:rPr lang="zh-TW" altLang="en-US" dirty="0"/>
              <a:t>活動已支應</a:t>
            </a:r>
            <a:r>
              <a:rPr lang="zh-TW" altLang="en-US" dirty="0">
                <a:solidFill>
                  <a:srgbClr val="FF0000"/>
                </a:solidFill>
              </a:rPr>
              <a:t>「中餐」</a:t>
            </a:r>
            <a:r>
              <a:rPr lang="zh-TW" altLang="en-US" dirty="0"/>
              <a:t>者，不額外提供「茶點及晚餐」；</a:t>
            </a:r>
            <a:r>
              <a:rPr lang="zh-TW" altLang="en-US" dirty="0">
                <a:solidFill>
                  <a:srgbClr val="FF0000"/>
                </a:solidFill>
              </a:rPr>
              <a:t>「對外」</a:t>
            </a:r>
            <a:r>
              <a:rPr lang="zh-TW" altLang="en-US" dirty="0"/>
              <a:t>活動得依教育部要點</a:t>
            </a:r>
            <a:r>
              <a:rPr lang="zh-TW" altLang="en-US" dirty="0">
                <a:solidFill>
                  <a:srgbClr val="FF0000"/>
                </a:solidFill>
              </a:rPr>
              <a:t>支應項目，支應上限請參閱上表</a:t>
            </a:r>
            <a:r>
              <a:rPr lang="zh-TW" altLang="en-US" dirty="0"/>
              <a:t>，</a:t>
            </a:r>
            <a:r>
              <a:rPr lang="zh-TW" altLang="en-US" dirty="0">
                <a:solidFill>
                  <a:srgbClr val="FF0000"/>
                </a:solidFill>
              </a:rPr>
              <a:t>對象對外</a:t>
            </a:r>
            <a:r>
              <a:rPr lang="zh-TW" altLang="en-US" dirty="0"/>
              <a:t>或</a:t>
            </a:r>
            <a:r>
              <a:rPr lang="zh-TW" altLang="en-US" dirty="0">
                <a:solidFill>
                  <a:srgbClr val="FF0000"/>
                </a:solidFill>
              </a:rPr>
              <a:t>場地在外</a:t>
            </a:r>
            <a:r>
              <a:rPr lang="zh-TW" altLang="en-US" dirty="0"/>
              <a:t>其一條件者，即為對外活動。</a:t>
            </a: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en-US" altLang="zh-TW" b="1" dirty="0"/>
          </a:p>
          <a:p>
            <a:pPr marL="720000" indent="-285750">
              <a:lnSpc>
                <a:spcPts val="1800"/>
              </a:lnSpc>
              <a:buFont typeface="Arial" panose="020B0604020202020204" pitchFamily="34" charset="0"/>
              <a:buChar char="•"/>
            </a:pPr>
            <a:endParaRPr lang="zh-TW" altLang="zh-TW" dirty="0"/>
          </a:p>
          <a:p>
            <a:pPr marL="720000" indent="-285750">
              <a:lnSpc>
                <a:spcPts val="1800"/>
              </a:lnSpc>
              <a:buFont typeface="Arial" panose="020B0604020202020204" pitchFamily="34" charset="0"/>
              <a:buChar char="•"/>
            </a:pPr>
            <a:endParaRPr lang="en-US" altLang="zh-TW" dirty="0"/>
          </a:p>
          <a:p>
            <a:pPr>
              <a:lnSpc>
                <a:spcPts val="1800"/>
              </a:lnSpc>
            </a:pPr>
            <a:br>
              <a:rPr lang="en-US" altLang="zh-TW" dirty="0"/>
            </a:br>
            <a:endParaRPr lang="en-US" altLang="zh-TW" dirty="0"/>
          </a:p>
          <a:p>
            <a:pPr marL="285750" indent="-285750">
              <a:lnSpc>
                <a:spcPts val="1800"/>
              </a:lnSpc>
              <a:buFont typeface="Arial" panose="020B0604020202020204" pitchFamily="34" charset="0"/>
              <a:buChar char="•"/>
            </a:pPr>
            <a:endParaRPr lang="en-US" altLang="zh-TW" dirty="0"/>
          </a:p>
          <a:p>
            <a:pPr>
              <a:lnSpc>
                <a:spcPts val="1800"/>
              </a:lnSpc>
            </a:pPr>
            <a:endParaRPr lang="en-US" altLang="zh-TW" dirty="0"/>
          </a:p>
          <a:p>
            <a:pPr>
              <a:lnSpc>
                <a:spcPts val="1800"/>
              </a:lnSpc>
            </a:pPr>
            <a:endParaRPr lang="zh-TW" altLang="en-US" dirty="0"/>
          </a:p>
          <a:p>
            <a:pPr>
              <a:lnSpc>
                <a:spcPts val="1800"/>
              </a:lnSpc>
            </a:pP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2978940525"/>
              </p:ext>
            </p:extLst>
          </p:nvPr>
        </p:nvGraphicFramePr>
        <p:xfrm>
          <a:off x="2051720" y="1828257"/>
          <a:ext cx="5868652" cy="1493520"/>
        </p:xfrm>
        <a:graphic>
          <a:graphicData uri="http://schemas.openxmlformats.org/drawingml/2006/table">
            <a:tbl>
              <a:tblPr firstRow="1" bandRow="1">
                <a:tableStyleId>{5C22544A-7EE6-4342-B048-85BDC9FD1C3A}</a:tableStyleId>
              </a:tblPr>
              <a:tblGrid>
                <a:gridCol w="2836514">
                  <a:extLst>
                    <a:ext uri="{9D8B030D-6E8A-4147-A177-3AD203B41FA5}">
                      <a16:colId xmlns:a16="http://schemas.microsoft.com/office/drawing/2014/main" val="3563805439"/>
                    </a:ext>
                  </a:extLst>
                </a:gridCol>
                <a:gridCol w="3032138">
                  <a:extLst>
                    <a:ext uri="{9D8B030D-6E8A-4147-A177-3AD203B41FA5}">
                      <a16:colId xmlns:a16="http://schemas.microsoft.com/office/drawing/2014/main" val="140040331"/>
                    </a:ext>
                  </a:extLst>
                </a:gridCol>
              </a:tblGrid>
              <a:tr h="0">
                <a:tc>
                  <a:txBody>
                    <a:bodyPr/>
                    <a:lstStyle/>
                    <a:p>
                      <a:pPr algn="ctr"/>
                      <a:r>
                        <a:rPr lang="zh-TW" altLang="en-US" sz="1400" b="1" dirty="0">
                          <a:latin typeface="微軟正黑體" panose="020B0604030504040204" pitchFamily="34" charset="-120"/>
                          <a:ea typeface="微軟正黑體" panose="020B0604030504040204" pitchFamily="34" charset="-120"/>
                        </a:rPr>
                        <a:t>修正規定</a:t>
                      </a:r>
                    </a:p>
                  </a:txBody>
                  <a:tcPr/>
                </a:tc>
                <a:tc>
                  <a:txBody>
                    <a:bodyPr/>
                    <a:lstStyle/>
                    <a:p>
                      <a:pPr algn="ctr"/>
                      <a:r>
                        <a:rPr lang="zh-TW" altLang="en-US" sz="1400" b="1" dirty="0">
                          <a:latin typeface="微軟正黑體" panose="020B0604030504040204" pitchFamily="34" charset="-120"/>
                          <a:ea typeface="微軟正黑體" panose="020B0604030504040204" pitchFamily="34" charset="-120"/>
                        </a:rPr>
                        <a:t>說明</a:t>
                      </a:r>
                    </a:p>
                  </a:txBody>
                  <a:tcPr/>
                </a:tc>
                <a:extLst>
                  <a:ext uri="{0D108BD9-81ED-4DB2-BD59-A6C34878D82A}">
                    <a16:rowId xmlns:a16="http://schemas.microsoft.com/office/drawing/2014/main" val="590177967"/>
                  </a:ext>
                </a:extLst>
              </a:tr>
              <a:tr h="821010">
                <a:tc>
                  <a:txBody>
                    <a:bodyPr/>
                    <a:lstStyle/>
                    <a:p>
                      <a:pPr>
                        <a:spcAft>
                          <a:spcPts val="0"/>
                        </a:spcAft>
                      </a:pPr>
                      <a:r>
                        <a:rPr lang="en-US" altLang="zh-TW" sz="1200" kern="100" dirty="0">
                          <a:effectLst/>
                          <a:latin typeface="微軟正黑體" panose="020B0604030504040204" pitchFamily="34" charset="-120"/>
                          <a:ea typeface="微軟正黑體" panose="020B0604030504040204" pitchFamily="34" charset="-120"/>
                        </a:rPr>
                        <a:t>1.</a:t>
                      </a:r>
                      <a:r>
                        <a:rPr lang="zh-TW" altLang="zh-TW" sz="1200" kern="100" dirty="0">
                          <a:effectLst/>
                          <a:latin typeface="微軟正黑體" panose="020B0604030504040204" pitchFamily="34" charset="-120"/>
                          <a:ea typeface="微軟正黑體" panose="020B0604030504040204" pitchFamily="34" charset="-120"/>
                        </a:rPr>
                        <a:t>每人每日膳費</a:t>
                      </a:r>
                    </a:p>
                    <a:p>
                      <a:pPr>
                        <a:spcAft>
                          <a:spcPts val="0"/>
                        </a:spcAft>
                      </a:pPr>
                      <a:r>
                        <a:rPr lang="en-US" altLang="zh-TW" sz="1200" kern="100" dirty="0">
                          <a:effectLst/>
                          <a:latin typeface="微軟正黑體" panose="020B0604030504040204" pitchFamily="34" charset="-120"/>
                          <a:ea typeface="微軟正黑體" panose="020B0604030504040204" pitchFamily="34" charset="-120"/>
                        </a:rPr>
                        <a:t>   </a:t>
                      </a:r>
                      <a:r>
                        <a:rPr lang="zh-TW" altLang="zh-TW" sz="1200" kern="100" dirty="0">
                          <a:effectLst/>
                          <a:latin typeface="微軟正黑體" panose="020B0604030504040204" pitchFamily="34" charset="-120"/>
                          <a:ea typeface="微軟正黑體" panose="020B0604030504040204" pitchFamily="34" charset="-120"/>
                        </a:rPr>
                        <a:t>午、晚餐每餐單價</a:t>
                      </a:r>
                      <a:r>
                        <a:rPr lang="en-US" altLang="zh-TW" sz="1200" kern="100" dirty="0">
                          <a:effectLst/>
                          <a:latin typeface="微軟正黑體" panose="020B0604030504040204" pitchFamily="34" charset="-120"/>
                          <a:ea typeface="微軟正黑體" panose="020B0604030504040204" pitchFamily="34" charset="-120"/>
                        </a:rPr>
                        <a:t>90</a:t>
                      </a:r>
                      <a:r>
                        <a:rPr lang="zh-TW" altLang="zh-TW" sz="1200" kern="100" dirty="0">
                          <a:effectLst/>
                          <a:latin typeface="微軟正黑體" panose="020B0604030504040204" pitchFamily="34" charset="-120"/>
                          <a:ea typeface="微軟正黑體" panose="020B0604030504040204" pitchFamily="34" charset="-120"/>
                        </a:rPr>
                        <a:t>元</a:t>
                      </a:r>
                    </a:p>
                    <a:p>
                      <a:pPr>
                        <a:spcAft>
                          <a:spcPts val="0"/>
                        </a:spcAft>
                      </a:pPr>
                      <a:r>
                        <a:rPr lang="en-US" altLang="zh-TW" sz="1200" kern="100" dirty="0">
                          <a:effectLst/>
                          <a:latin typeface="微軟正黑體" panose="020B0604030504040204" pitchFamily="34" charset="-120"/>
                          <a:ea typeface="微軟正黑體" panose="020B0604030504040204" pitchFamily="34" charset="-120"/>
                        </a:rPr>
                        <a:t>   </a:t>
                      </a:r>
                      <a:r>
                        <a:rPr lang="zh-TW" altLang="zh-TW" sz="1200" kern="100" dirty="0">
                          <a:effectLst/>
                          <a:latin typeface="微軟正黑體" panose="020B0604030504040204" pitchFamily="34" charset="-120"/>
                          <a:ea typeface="微軟正黑體" panose="020B0604030504040204" pitchFamily="34" charset="-120"/>
                        </a:rPr>
                        <a:t>早餐：</a:t>
                      </a:r>
                      <a:r>
                        <a:rPr lang="en-US" altLang="zh-TW" sz="1200" kern="100" dirty="0">
                          <a:effectLst/>
                          <a:latin typeface="微軟正黑體" panose="020B0604030504040204" pitchFamily="34" charset="-120"/>
                          <a:ea typeface="微軟正黑體" panose="020B0604030504040204" pitchFamily="34" charset="-120"/>
                        </a:rPr>
                        <a:t>60</a:t>
                      </a:r>
                      <a:r>
                        <a:rPr lang="zh-TW" altLang="zh-TW" sz="1200" kern="100" dirty="0">
                          <a:effectLst/>
                          <a:latin typeface="微軟正黑體" panose="020B0604030504040204" pitchFamily="34" charset="-120"/>
                          <a:ea typeface="微軟正黑體" panose="020B0604030504040204" pitchFamily="34" charset="-120"/>
                        </a:rPr>
                        <a:t>元</a:t>
                      </a:r>
                    </a:p>
                    <a:p>
                      <a:pPr>
                        <a:spcAft>
                          <a:spcPts val="0"/>
                        </a:spcAft>
                      </a:pPr>
                      <a:r>
                        <a:rPr lang="en-US" altLang="zh-TW" sz="1200" kern="100" dirty="0">
                          <a:effectLst/>
                          <a:latin typeface="微軟正黑體" panose="020B0604030504040204" pitchFamily="34" charset="-120"/>
                          <a:ea typeface="微軟正黑體" panose="020B0604030504040204" pitchFamily="34" charset="-120"/>
                        </a:rPr>
                        <a:t>   </a:t>
                      </a:r>
                      <a:r>
                        <a:rPr lang="zh-TW" altLang="zh-TW" sz="1200" kern="100" dirty="0">
                          <a:effectLst/>
                          <a:latin typeface="微軟正黑體" panose="020B0604030504040204" pitchFamily="34" charset="-120"/>
                          <a:ea typeface="微軟正黑體" panose="020B0604030504040204" pitchFamily="34" charset="-120"/>
                        </a:rPr>
                        <a:t>茶水：</a:t>
                      </a:r>
                      <a:r>
                        <a:rPr lang="en-US" altLang="zh-TW" sz="1200" kern="100" dirty="0">
                          <a:effectLst/>
                          <a:latin typeface="微軟正黑體" panose="020B0604030504040204" pitchFamily="34" charset="-120"/>
                          <a:ea typeface="微軟正黑體" panose="020B0604030504040204" pitchFamily="34" charset="-120"/>
                        </a:rPr>
                        <a:t>40</a:t>
                      </a:r>
                      <a:r>
                        <a:rPr lang="zh-TW" altLang="zh-TW" sz="1200" kern="100" dirty="0">
                          <a:effectLst/>
                          <a:latin typeface="微軟正黑體" panose="020B0604030504040204" pitchFamily="34" charset="-120"/>
                          <a:ea typeface="微軟正黑體" panose="020B0604030504040204" pitchFamily="34" charset="-120"/>
                        </a:rPr>
                        <a:t>元</a:t>
                      </a:r>
                    </a:p>
                    <a:p>
                      <a:pPr>
                        <a:spcAft>
                          <a:spcPts val="0"/>
                        </a:spcAft>
                      </a:pPr>
                      <a:r>
                        <a:rPr lang="en-US" altLang="zh-TW" sz="1200" kern="100" dirty="0">
                          <a:effectLst/>
                          <a:latin typeface="微軟正黑體" panose="020B0604030504040204" pitchFamily="34" charset="-120"/>
                          <a:ea typeface="微軟正黑體" panose="020B0604030504040204" pitchFamily="34" charset="-120"/>
                        </a:rPr>
                        <a:t>2.</a:t>
                      </a:r>
                      <a:r>
                        <a:rPr lang="zh-TW" altLang="zh-TW" sz="1200" kern="100" dirty="0">
                          <a:effectLst/>
                          <a:latin typeface="微軟正黑體" panose="020B0604030504040204" pitchFamily="34" charset="-120"/>
                          <a:ea typeface="微軟正黑體" panose="020B0604030504040204" pitchFamily="34" charset="-120"/>
                        </a:rPr>
                        <a:t>一日活動不提供早餐</a:t>
                      </a:r>
                    </a:p>
                    <a:p>
                      <a:pPr>
                        <a:spcAft>
                          <a:spcPts val="0"/>
                        </a:spcAft>
                      </a:pPr>
                      <a:r>
                        <a:rPr lang="en-US" altLang="zh-TW" sz="1200" kern="100" dirty="0">
                          <a:effectLst/>
                          <a:latin typeface="微軟正黑體" panose="020B0604030504040204" pitchFamily="34" charset="-120"/>
                          <a:ea typeface="微軟正黑體" panose="020B0604030504040204" pitchFamily="34" charset="-120"/>
                        </a:rPr>
                        <a:t>3.</a:t>
                      </a:r>
                      <a:r>
                        <a:rPr lang="zh-TW" altLang="zh-TW" sz="1200" kern="100" dirty="0">
                          <a:effectLst/>
                          <a:latin typeface="微軟正黑體" panose="020B0604030504040204" pitchFamily="34" charset="-120"/>
                          <a:ea typeface="微軟正黑體" panose="020B0604030504040204" pitchFamily="34" charset="-120"/>
                        </a:rPr>
                        <a:t>特殊需求依校長核准專簽辦理。</a:t>
                      </a:r>
                    </a:p>
                  </a:txBody>
                  <a:tcPr/>
                </a:tc>
                <a:tc>
                  <a:txBody>
                    <a:bodyPr/>
                    <a:lstStyle/>
                    <a:p>
                      <a:pPr>
                        <a:spcAft>
                          <a:spcPts val="0"/>
                        </a:spcAft>
                      </a:pPr>
                      <a:r>
                        <a:rPr lang="zh-TW" altLang="zh-TW" sz="1200" kern="100" dirty="0">
                          <a:solidFill>
                            <a:schemeClr val="tx1"/>
                          </a:solidFill>
                          <a:effectLst/>
                          <a:latin typeface="微軟正黑體" panose="020B0604030504040204" pitchFamily="34" charset="-120"/>
                          <a:ea typeface="微軟正黑體" panose="020B0604030504040204" pitchFamily="34" charset="-120"/>
                        </a:rPr>
                        <a:t>依行政院函辦理</a:t>
                      </a:r>
                      <a:r>
                        <a:rPr lang="zh-TW" altLang="en-US" sz="1200" kern="100" dirty="0">
                          <a:solidFill>
                            <a:schemeClr val="tx1"/>
                          </a:solidFill>
                          <a:effectLst/>
                          <a:latin typeface="微軟正黑體" panose="020B0604030504040204" pitchFamily="34" charset="-120"/>
                          <a:ea typeface="微軟正黑體" panose="020B0604030504040204" pitchFamily="34" charset="-120"/>
                        </a:rPr>
                        <a:t>，</a:t>
                      </a:r>
                      <a:r>
                        <a:rPr lang="zh-TW" altLang="zh-TW" sz="1200" kern="100" dirty="0">
                          <a:solidFill>
                            <a:schemeClr val="tx1"/>
                          </a:solidFill>
                          <a:effectLst/>
                          <a:latin typeface="微軟正黑體" panose="020B0604030504040204" pitchFamily="34" charset="-120"/>
                          <a:ea typeface="微軟正黑體" panose="020B0604030504040204" pitchFamily="34" charset="-120"/>
                        </a:rPr>
                        <a:t>為力行儉約並求合宜，各機關之會議仍以不供應餐點為原則，惟如會議時間較長影響用餐時間或邀請外部專家學者、外賓與會，或性質較為特殊者，則可由各機關視實際需要於預算額度內提供點心、水果或餐盒。</a:t>
                      </a:r>
                      <a:endParaRPr lang="zh-TW" alt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tc>
                <a:extLst>
                  <a:ext uri="{0D108BD9-81ED-4DB2-BD59-A6C34878D82A}">
                    <a16:rowId xmlns:a16="http://schemas.microsoft.com/office/drawing/2014/main" val="3269185594"/>
                  </a:ext>
                </a:extLst>
              </a:tr>
            </a:tbl>
          </a:graphicData>
        </a:graphic>
      </p:graphicFrame>
    </p:spTree>
    <p:extLst>
      <p:ext uri="{BB962C8B-B14F-4D97-AF65-F5344CB8AC3E}">
        <p14:creationId xmlns:p14="http://schemas.microsoft.com/office/powerpoint/2010/main" val="155886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3A1043-C2F6-4EAE-A3DE-E2240E62A5A7}"/>
              </a:ext>
            </a:extLst>
          </p:cNvPr>
          <p:cNvSpPr>
            <a:spLocks noGrp="1"/>
          </p:cNvSpPr>
          <p:nvPr>
            <p:ph type="title"/>
          </p:nvPr>
        </p:nvSpPr>
        <p:spPr/>
        <p:txBody>
          <a:bodyPr/>
          <a:lstStyle/>
          <a:p>
            <a:r>
              <a:rPr lang="zh-TW" altLang="en-US" dirty="0"/>
              <a:t>    </a:t>
            </a:r>
            <a:r>
              <a:rPr lang="zh-TW" altLang="en-US" sz="2800" dirty="0"/>
              <a:t>預算編列重要注意事項</a:t>
            </a:r>
          </a:p>
        </p:txBody>
      </p:sp>
      <p:sp>
        <p:nvSpPr>
          <p:cNvPr id="3" name="內容版面配置區 2">
            <a:extLst>
              <a:ext uri="{FF2B5EF4-FFF2-40B4-BE49-F238E27FC236}">
                <a16:creationId xmlns:a16="http://schemas.microsoft.com/office/drawing/2014/main" id="{75C2ED67-F870-413D-9846-C856067396E2}"/>
              </a:ext>
            </a:extLst>
          </p:cNvPr>
          <p:cNvSpPr>
            <a:spLocks noGrp="1"/>
          </p:cNvSpPr>
          <p:nvPr>
            <p:ph idx="10"/>
          </p:nvPr>
        </p:nvSpPr>
        <p:spPr>
          <a:xfrm>
            <a:off x="405880" y="843558"/>
            <a:ext cx="8486600" cy="3600400"/>
          </a:xfrm>
        </p:spPr>
        <p:txBody>
          <a:bodyPr/>
          <a:lstStyle/>
          <a:p>
            <a:pPr marL="285750" indent="-285750">
              <a:buFont typeface="Wingdings" panose="05000000000000000000" pitchFamily="2" charset="2"/>
              <a:buChar char="Ø"/>
            </a:pPr>
            <a:r>
              <a:rPr lang="zh-TW" altLang="en-US" b="1" dirty="0"/>
              <a:t>印刷費：</a:t>
            </a:r>
            <a:r>
              <a:rPr lang="zh-TW" altLang="en-US" dirty="0"/>
              <a:t>若不綁定活動，規格可加入等</a:t>
            </a:r>
            <a:r>
              <a:rPr lang="zh-TW" altLang="en-US" dirty="0">
                <a:solidFill>
                  <a:srgbClr val="FF0000"/>
                </a:solidFill>
              </a:rPr>
              <a:t>相關計畫所需之印刷費</a:t>
            </a:r>
            <a:r>
              <a:rPr lang="zh-TW" altLang="en-US" dirty="0"/>
              <a:t>。為</a:t>
            </a:r>
            <a:r>
              <a:rPr lang="zh-TW" altLang="en-US" dirty="0">
                <a:solidFill>
                  <a:srgbClr val="FF0000"/>
                </a:solidFill>
              </a:rPr>
              <a:t>撙節印刷費支出</a:t>
            </a:r>
            <a:r>
              <a:rPr lang="zh-TW" altLang="en-US" dirty="0"/>
              <a:t>，應以實用為主，並儘量先</a:t>
            </a:r>
            <a:r>
              <a:rPr lang="zh-TW" altLang="en-US" dirty="0">
                <a:solidFill>
                  <a:srgbClr val="FF0000"/>
                </a:solidFill>
              </a:rPr>
              <a:t>採光碟版或網路版</a:t>
            </a:r>
            <a:r>
              <a:rPr lang="zh-TW" altLang="en-US" dirty="0"/>
              <a:t>方式辦理。</a:t>
            </a:r>
            <a:endParaRPr lang="en-US" altLang="zh-TW" dirty="0"/>
          </a:p>
          <a:p>
            <a:pPr marL="285750" indent="-285750">
              <a:buFont typeface="Wingdings" panose="05000000000000000000" pitchFamily="2" charset="2"/>
              <a:buChar char="Ø"/>
            </a:pPr>
            <a:r>
              <a:rPr lang="zh-TW" altLang="en-US" b="1" dirty="0"/>
              <a:t>工讀費：</a:t>
            </a:r>
            <a:r>
              <a:rPr lang="zh-TW" altLang="en-US" dirty="0"/>
              <a:t>任何經費金額若有調整，請一併修正規格公式。</a:t>
            </a:r>
            <a:r>
              <a:rPr lang="zh-TW" altLang="en-US" dirty="0">
                <a:solidFill>
                  <a:srgbClr val="FF0000"/>
                </a:solidFill>
              </a:rPr>
              <a:t>大陸生不可工讀</a:t>
            </a:r>
            <a:r>
              <a:rPr lang="zh-TW" altLang="en-US" dirty="0"/>
              <a:t>；</a:t>
            </a:r>
            <a:r>
              <a:rPr lang="zh-TW" altLang="en-US" dirty="0">
                <a:solidFill>
                  <a:srgbClr val="FF0000"/>
                </a:solidFill>
              </a:rPr>
              <a:t>僑生需有工作證</a:t>
            </a:r>
            <a:r>
              <a:rPr lang="zh-TW" altLang="en-US" dirty="0"/>
              <a:t>，</a:t>
            </a:r>
            <a:r>
              <a:rPr lang="zh-TW" altLang="en-US" dirty="0">
                <a:solidFill>
                  <a:srgbClr val="FF0000"/>
                </a:solidFill>
              </a:rPr>
              <a:t>核銷請檢附居留證</a:t>
            </a:r>
            <a:r>
              <a:rPr lang="zh-TW" altLang="en-US" dirty="0"/>
              <a:t>。</a:t>
            </a:r>
          </a:p>
          <a:p>
            <a:pPr marL="285750" indent="-285750">
              <a:buFont typeface="Wingdings" panose="05000000000000000000" pitchFamily="2" charset="2"/>
              <a:buChar char="Ø"/>
            </a:pPr>
            <a:r>
              <a:rPr lang="zh-TW" altLang="en-US" b="1" dirty="0"/>
              <a:t>物品及材料費：</a:t>
            </a:r>
            <a:r>
              <a:rPr lang="zh-TW" altLang="en-US" dirty="0"/>
              <a:t>請檢附物品及材料費用途說明表，內容包含如下</a:t>
            </a:r>
          </a:p>
          <a:p>
            <a:pPr marL="900000" indent="-342900">
              <a:buFont typeface="Arial" panose="020B0604020202020204" pitchFamily="34" charset="0"/>
              <a:buChar char="•"/>
            </a:pPr>
            <a:r>
              <a:rPr lang="zh-TW" altLang="en-US" dirty="0"/>
              <a:t>採購項目、物品及材料照片</a:t>
            </a:r>
          </a:p>
          <a:p>
            <a:pPr marL="900000" indent="-342900">
              <a:buFont typeface="Arial" panose="020B0604020202020204" pitchFamily="34" charset="0"/>
              <a:buChar char="•"/>
            </a:pPr>
            <a:r>
              <a:rPr lang="zh-TW" altLang="en-US" dirty="0"/>
              <a:t>用途說明</a:t>
            </a:r>
            <a:r>
              <a:rPr lang="en-US" altLang="zh-TW" dirty="0"/>
              <a:t>(</a:t>
            </a:r>
            <a:r>
              <a:rPr lang="zh-TW" altLang="en-US" dirty="0">
                <a:solidFill>
                  <a:srgbClr val="FF0000"/>
                </a:solidFill>
              </a:rPr>
              <a:t>教學課程</a:t>
            </a:r>
            <a:r>
              <a:rPr lang="zh-TW" altLang="en-US" dirty="0"/>
              <a:t>相關性</a:t>
            </a:r>
            <a:r>
              <a:rPr lang="en-US" altLang="zh-TW" dirty="0"/>
              <a:t>)</a:t>
            </a:r>
          </a:p>
          <a:p>
            <a:pPr marL="900000" indent="-342900">
              <a:buFont typeface="Arial" panose="020B0604020202020204" pitchFamily="34" charset="0"/>
              <a:buChar char="•"/>
            </a:pPr>
            <a:r>
              <a:rPr lang="zh-TW" altLang="en-US" dirty="0"/>
              <a:t>成效</a:t>
            </a:r>
            <a:r>
              <a:rPr lang="en-US" altLang="zh-TW" dirty="0"/>
              <a:t>(</a:t>
            </a:r>
            <a:r>
              <a:rPr lang="zh-TW" altLang="en-US" dirty="0"/>
              <a:t>例如：產出成品照片或簡述</a:t>
            </a:r>
            <a:r>
              <a:rPr lang="en-US" altLang="zh-TW" dirty="0"/>
              <a:t>) </a:t>
            </a:r>
          </a:p>
          <a:p>
            <a:pPr marL="900000" indent="-342900">
              <a:buFont typeface="Arial" panose="020B0604020202020204" pitchFamily="34" charset="0"/>
              <a:buChar char="•"/>
            </a:pPr>
            <a:r>
              <a:rPr lang="zh-TW" altLang="en-US" dirty="0">
                <a:solidFill>
                  <a:srgbClr val="FF0000"/>
                </a:solidFill>
              </a:rPr>
              <a:t>請勿購買碳粉匣、隨身碟、記憶體</a:t>
            </a:r>
            <a:r>
              <a:rPr lang="en-US" altLang="zh-TW" dirty="0">
                <a:solidFill>
                  <a:srgbClr val="FF0000"/>
                </a:solidFill>
              </a:rPr>
              <a:t>(</a:t>
            </a:r>
            <a:r>
              <a:rPr lang="zh-TW" altLang="en-US" dirty="0">
                <a:solidFill>
                  <a:srgbClr val="FF0000"/>
                </a:solidFill>
              </a:rPr>
              <a:t>以上請以雜支項目支應</a:t>
            </a:r>
            <a:r>
              <a:rPr lang="en-US" altLang="zh-TW" dirty="0">
                <a:solidFill>
                  <a:srgbClr val="FF0000"/>
                </a:solidFill>
              </a:rPr>
              <a:t>)</a:t>
            </a:r>
            <a:r>
              <a:rPr lang="zh-TW" altLang="en-US" dirty="0">
                <a:solidFill>
                  <a:srgbClr val="FF0000"/>
                </a:solidFill>
              </a:rPr>
              <a:t>及資本門項目</a:t>
            </a:r>
            <a:r>
              <a:rPr lang="en-US" altLang="zh-TW" dirty="0">
                <a:solidFill>
                  <a:srgbClr val="FF0000"/>
                </a:solidFill>
              </a:rPr>
              <a:t>(</a:t>
            </a:r>
            <a:r>
              <a:rPr lang="zh-TW" altLang="en-US" dirty="0">
                <a:solidFill>
                  <a:srgbClr val="FF0000"/>
                </a:solidFill>
              </a:rPr>
              <a:t>即原編列購置耐用年限二年以上且金額新臺幣一萬元以上</a:t>
            </a:r>
            <a:r>
              <a:rPr lang="en-US" altLang="zh-TW" dirty="0">
                <a:solidFill>
                  <a:srgbClr val="FF0000"/>
                </a:solidFill>
              </a:rPr>
              <a:t>)</a:t>
            </a:r>
          </a:p>
          <a:p>
            <a:pPr marL="285750" indent="-285750">
              <a:buFont typeface="Wingdings" panose="05000000000000000000" pitchFamily="2" charset="2"/>
              <a:buChar char="Ø"/>
            </a:pPr>
            <a:r>
              <a:rPr lang="zh-TW" altLang="en-US" b="1" dirty="0"/>
              <a:t>諮詢費：</a:t>
            </a:r>
            <a:endParaRPr lang="en-US" altLang="zh-TW" b="1" dirty="0"/>
          </a:p>
          <a:p>
            <a:pPr marL="720000" indent="-285750">
              <a:buFont typeface="Arial" panose="020B0604020202020204" pitchFamily="34" charset="0"/>
              <a:buChar char="•"/>
            </a:pPr>
            <a:r>
              <a:rPr lang="zh-TW" altLang="en-US" dirty="0"/>
              <a:t>僅</a:t>
            </a:r>
            <a:r>
              <a:rPr lang="zh-TW" altLang="en-US" dirty="0">
                <a:solidFill>
                  <a:srgbClr val="FF0000"/>
                </a:solidFill>
              </a:rPr>
              <a:t>支校外人士</a:t>
            </a:r>
            <a:r>
              <a:rPr lang="zh-TW" altLang="en-US" dirty="0"/>
              <a:t>，</a:t>
            </a:r>
            <a:r>
              <a:rPr lang="zh-TW" altLang="en-US" dirty="0">
                <a:solidFill>
                  <a:srgbClr val="FF0000"/>
                </a:solidFill>
              </a:rPr>
              <a:t>若為兼任教師，領據身份請抅選校外人士，勿支在校學生。</a:t>
            </a:r>
          </a:p>
          <a:p>
            <a:pPr marL="720000" indent="-285750">
              <a:buFont typeface="Arial" panose="020B0604020202020204" pitchFamily="34" charset="0"/>
              <a:buChar char="•"/>
            </a:pPr>
            <a:r>
              <a:rPr lang="zh-TW" altLang="en-US" dirty="0"/>
              <a:t>核銷請檢附</a:t>
            </a:r>
            <a:r>
              <a:rPr lang="zh-TW" altLang="en-US" dirty="0">
                <a:solidFill>
                  <a:srgbClr val="FF0000"/>
                </a:solidFill>
              </a:rPr>
              <a:t>諮詢委員意見回饋，並請簽名及日期</a:t>
            </a:r>
            <a:r>
              <a:rPr lang="zh-TW" altLang="en-US" dirty="0"/>
              <a:t>。</a:t>
            </a:r>
            <a:r>
              <a:rPr lang="en-US" altLang="zh-TW" dirty="0"/>
              <a:t>(</a:t>
            </a:r>
            <a:r>
              <a:rPr lang="zh-TW" altLang="en-US" dirty="0"/>
              <a:t>依諮詢委員意見回饋</a:t>
            </a:r>
          </a:p>
          <a:p>
            <a:pPr marL="434250"/>
            <a:r>
              <a:rPr lang="zh-TW" altLang="en-US" dirty="0"/>
              <a:t>      內容及諮詢日期不同，為每人次計算標準</a:t>
            </a:r>
            <a:r>
              <a:rPr lang="en-US" altLang="zh-TW" dirty="0"/>
              <a:t>)</a:t>
            </a:r>
            <a:endParaRPr lang="en-US" altLang="zh-TW" b="1" dirty="0"/>
          </a:p>
          <a:p>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en-US" altLang="zh-TW" dirty="0"/>
          </a:p>
        </p:txBody>
      </p:sp>
    </p:spTree>
    <p:extLst>
      <p:ext uri="{BB962C8B-B14F-4D97-AF65-F5344CB8AC3E}">
        <p14:creationId xmlns:p14="http://schemas.microsoft.com/office/powerpoint/2010/main" val="811073744"/>
      </p:ext>
    </p:extLst>
  </p:cSld>
  <p:clrMapOvr>
    <a:masterClrMapping/>
  </p:clrMapOvr>
</p:sld>
</file>

<file path=ppt/theme/theme1.xml><?xml version="1.0" encoding="utf-8"?>
<a:theme xmlns:a="http://schemas.openxmlformats.org/drawingml/2006/main" name="Office Theme">
  <a:themeElements>
    <a:clrScheme name="藍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6427</TotalTime>
  <Words>6381</Words>
  <Application>Microsoft Office PowerPoint</Application>
  <PresentationFormat>如螢幕大小 (16:9)</PresentationFormat>
  <Paragraphs>437</Paragraphs>
  <Slides>50</Slides>
  <Notes>48</Notes>
  <HiddenSlides>1</HiddenSlides>
  <MMClips>0</MMClips>
  <ScaleCrop>false</ScaleCrop>
  <HeadingPairs>
    <vt:vector size="6" baseType="variant">
      <vt:variant>
        <vt:lpstr>使用字型</vt:lpstr>
      </vt:variant>
      <vt:variant>
        <vt:i4>10</vt:i4>
      </vt:variant>
      <vt:variant>
        <vt:lpstr>佈景主題</vt:lpstr>
      </vt:variant>
      <vt:variant>
        <vt:i4>2</vt:i4>
      </vt:variant>
      <vt:variant>
        <vt:lpstr>投影片標題</vt:lpstr>
      </vt:variant>
      <vt:variant>
        <vt:i4>50</vt:i4>
      </vt:variant>
    </vt:vector>
  </HeadingPairs>
  <TitlesOfParts>
    <vt:vector size="62" baseType="lpstr">
      <vt:lpstr>맑은 고딕</vt:lpstr>
      <vt:lpstr>華康中圓體(P)</vt:lpstr>
      <vt:lpstr>華康儷圓 Std W8</vt:lpstr>
      <vt:lpstr>微軟正黑體</vt:lpstr>
      <vt:lpstr>新細明體</vt:lpstr>
      <vt:lpstr>標楷體</vt:lpstr>
      <vt:lpstr>Arial</vt:lpstr>
      <vt:lpstr>Calibri</vt:lpstr>
      <vt:lpstr>Times New Roman</vt:lpstr>
      <vt:lpstr>Wingdings</vt:lpstr>
      <vt:lpstr>Office Theme</vt:lpstr>
      <vt:lpstr>Custom Design</vt:lpstr>
      <vt:lpstr>PowerPoint 簡報</vt:lpstr>
      <vt:lpstr>  簡介</vt:lpstr>
      <vt:lpstr>法規：大專校院高等教育深耕計畫 經費使用原則</vt:lpstr>
      <vt:lpstr>大專校院高等教育深耕計畫經費使用原則</vt:lpstr>
      <vt:lpstr>大專校院高等教育深耕計畫經費使用原則</vt:lpstr>
      <vt:lpstr>預算編列重要注意事項</vt:lpstr>
      <vt:lpstr>    預算編列重要注意事項</vt:lpstr>
      <vt:lpstr>    預算編列重要注意事項</vt:lpstr>
      <vt:lpstr>    預算編列重要注意事項</vt:lpstr>
      <vt:lpstr>    預算編列重要注意事項</vt:lpstr>
      <vt:lpstr>    預算編列重要注意事項</vt:lpstr>
      <vt:lpstr>經費支用及憑證核銷注意事項</vt:lpstr>
      <vt:lpstr>    經費支用注意事項</vt:lpstr>
      <vt:lpstr>    經費支用注意事項</vt:lpstr>
      <vt:lpstr>    經費支用注意事項</vt:lpstr>
      <vt:lpstr>    經費支用注意事項</vt:lpstr>
      <vt:lpstr>    經費支用注意事項</vt:lpstr>
      <vt:lpstr>    經費支用注意事項</vt:lpstr>
      <vt:lpstr>經費支用注意事項</vt:lpstr>
      <vt:lpstr>經費支用注意事項</vt:lpstr>
      <vt:lpstr>經費支用注意事項</vt:lpstr>
      <vt:lpstr>    經費支用注意事項</vt:lpstr>
      <vt:lpstr>    經費支用注意事項</vt:lpstr>
      <vt:lpstr>    經費支用注意事項   </vt:lpstr>
      <vt:lpstr>    補充：所得扣繳類別50或9B之區別(鐘點費)</vt:lpstr>
      <vt:lpstr>常見錯誤態樣-範例</vt:lpstr>
      <vt:lpstr>PowerPoint 簡報</vt:lpstr>
      <vt:lpstr>  憑證(發票)核銷注意事項</vt:lpstr>
      <vt:lpstr> 憑證(發票)核銷注意事項</vt:lpstr>
      <vt:lpstr>  憑證(發票)核銷注意事項</vt:lpstr>
      <vt:lpstr>  憑證(發票)核銷注意事項</vt:lpstr>
      <vt:lpstr>    憑證(電子發票)核銷注意事項</vt:lpstr>
      <vt:lpstr>    憑證(購買票品證明單)核銷注意事項</vt:lpstr>
      <vt:lpstr>    憑證(收據)核銷注意事項</vt:lpstr>
      <vt:lpstr>    填單之注意事項(人支單)</vt:lpstr>
      <vt:lpstr>    填單之注意事項(雜支單)</vt:lpstr>
      <vt:lpstr>    填單之注意事項(領據)</vt:lpstr>
      <vt:lpstr>    其他核銷之相關配合事項</vt:lpstr>
      <vt:lpstr>    經常門與資本門之劃分原則</vt:lpstr>
      <vt:lpstr>    經常門與資本門之劃分原則</vt:lpstr>
      <vt:lpstr>     經常門與資本門之劃分原則</vt:lpstr>
      <vt:lpstr>個人計畫收支明細查詢</vt:lpstr>
      <vt:lpstr>    個人計畫收支明細查詢</vt:lpstr>
      <vt:lpstr>    個人計畫收支明細查詢</vt:lpstr>
      <vt:lpstr>    個人計畫收支明細查詢</vt:lpstr>
      <vt:lpstr>    個人計畫收支明細查詢</vt:lpstr>
      <vt:lpstr>重要相關法規</vt:lpstr>
      <vt:lpstr>    重要相關法規</vt:lpstr>
      <vt:lpstr>    重要相關法規</vt:lpstr>
      <vt:lpstr>    重要相關法規</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user</cp:lastModifiedBy>
  <cp:revision>407</cp:revision>
  <cp:lastPrinted>2024-01-19T07:57:10Z</cp:lastPrinted>
  <dcterms:created xsi:type="dcterms:W3CDTF">2014-04-01T16:27:38Z</dcterms:created>
  <dcterms:modified xsi:type="dcterms:W3CDTF">2024-03-19T09:21:50Z</dcterms:modified>
</cp:coreProperties>
</file>